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D2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94690"/>
  </p:normalViewPr>
  <p:slideViewPr>
    <p:cSldViewPr snapToGrid="0" snapToObjects="1">
      <p:cViewPr varScale="1">
        <p:scale>
          <a:sx n="72" d="100"/>
          <a:sy n="72" d="100"/>
        </p:scale>
        <p:origin x="216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13422000000000001"/>
          <c:y val="0.14771699999999999"/>
          <c:w val="0.86077999999999999"/>
          <c:h val="0.70078600000000002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Classroom</c:v>
                </c:pt>
              </c:strCache>
            </c:strRef>
          </c:tx>
          <c:spPr>
            <a:ln w="76200" cap="flat">
              <a:solidFill>
                <a:schemeClr val="accent1"/>
              </a:solidFill>
              <a:prstDash val="solid"/>
              <a:miter lim="400000"/>
            </a:ln>
            <a:effectLst/>
          </c:spPr>
          <c:marker>
            <c:symbol val="circle"/>
            <c:size val="8"/>
            <c:spPr>
              <a:solidFill>
                <a:srgbClr val="FFFFFF"/>
              </a:solidFill>
              <a:ln w="76200" cap="flat">
                <a:solidFill>
                  <a:schemeClr val="accent1"/>
                </a:solidFill>
                <a:prstDash val="solid"/>
                <a:miter lim="400000"/>
              </a:ln>
              <a:effectLst/>
            </c:spPr>
          </c:marker>
          <c:cat>
            <c:strRef>
              <c:f>Sheet1!$B$1:$O$1</c:f>
              <c:strCache>
                <c:ptCount val="14"/>
              </c:strCache>
            </c:strRef>
          </c:cat>
          <c:val>
            <c:numRef>
              <c:f>Sheet1!$B$2:$O$2</c:f>
              <c:numCache>
                <c:formatCode>General</c:formatCode>
                <c:ptCount val="13"/>
                <c:pt idx="3">
                  <c:v>0</c:v>
                </c:pt>
                <c:pt idx="4">
                  <c:v>0.6</c:v>
                </c:pt>
                <c:pt idx="5">
                  <c:v>0.95</c:v>
                </c:pt>
                <c:pt idx="6">
                  <c:v>0.5</c:v>
                </c:pt>
                <c:pt idx="7">
                  <c:v>0.23</c:v>
                </c:pt>
                <c:pt idx="8">
                  <c:v>0.18</c:v>
                </c:pt>
                <c:pt idx="9">
                  <c:v>0.16</c:v>
                </c:pt>
                <c:pt idx="10">
                  <c:v>0.14000000000000001</c:v>
                </c:pt>
                <c:pt idx="11">
                  <c:v>0.1</c:v>
                </c:pt>
                <c:pt idx="12">
                  <c:v>0.05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5682-7A4A-A4DB-D2F6E680F2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4734552"/>
        <c:axId val="2094734553"/>
      </c:lineChart>
      <c:catAx>
        <c:axId val="2094734552"/>
        <c:scaling>
          <c:orientation val="minMax"/>
        </c:scaling>
        <c:delete val="0"/>
        <c:axPos val="b"/>
        <c:title>
          <c:tx>
            <c:rich>
              <a:bodyPr rot="0"/>
              <a:lstStyle/>
              <a:p>
                <a:pPr>
                  <a:defRPr sz="2200" b="0" i="0" u="none" strike="noStrike">
                    <a:solidFill>
                      <a:srgbClr val="000000"/>
                    </a:solidFill>
                    <a:latin typeface="Helvetica Neue"/>
                  </a:defRPr>
                </a:pPr>
                <a:r>
                  <a:rPr lang="en-GB" sz="2200" b="0" i="0" u="none" strike="noStrike">
                    <a:solidFill>
                      <a:srgbClr val="000000"/>
                    </a:solidFill>
                    <a:latin typeface="Helvetica Neue"/>
                  </a:rPr>
                  <a:t>Time</a:t>
                </a:r>
              </a:p>
            </c:rich>
          </c:tx>
          <c:overlay val="1"/>
        </c:title>
        <c:numFmt formatCode="General" sourceLinked="0"/>
        <c:majorTickMark val="cross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sz="2200" b="0" i="0" u="none" strike="noStrike">
                <a:solidFill>
                  <a:srgbClr val="000000"/>
                </a:solidFill>
                <a:latin typeface="Helvetica Neue"/>
              </a:defRPr>
            </a:pPr>
            <a:endParaRPr lang="en-US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B8B8B8"/>
              </a:solidFill>
              <a:prstDash val="solid"/>
              <a:miter lim="400000"/>
            </a:ln>
          </c:spPr>
        </c:majorGridlines>
        <c:title>
          <c:tx>
            <c:rich>
              <a:bodyPr rot="-5400000"/>
              <a:lstStyle/>
              <a:p>
                <a:pPr>
                  <a:defRPr sz="2200" b="0" i="0" u="none" strike="noStrike">
                    <a:solidFill>
                      <a:srgbClr val="000000"/>
                    </a:solidFill>
                    <a:latin typeface="Helvetica Neue"/>
                  </a:defRPr>
                </a:pPr>
                <a:r>
                  <a:rPr lang="en-GB" sz="2200" b="0" i="0" u="none" strike="noStrike">
                    <a:solidFill>
                      <a:srgbClr val="000000"/>
                    </a:solidFill>
                    <a:latin typeface="Helvetica Neue"/>
                  </a:rPr>
                  <a:t>Retention</a:t>
                </a:r>
              </a:p>
            </c:rich>
          </c:tx>
          <c:overlay val="1"/>
        </c:title>
        <c:numFmt formatCode="#,##0%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2200" b="0" i="0" u="none" strike="noStrike">
                <a:solidFill>
                  <a:srgbClr val="000000"/>
                </a:solidFill>
                <a:latin typeface="Helvetica Neue"/>
              </a:defRPr>
            </a:pPr>
            <a:endParaRPr lang="en-US"/>
          </a:p>
        </c:txPr>
        <c:crossAx val="2094734552"/>
        <c:crosses val="autoZero"/>
        <c:crossBetween val="midCat"/>
        <c:majorUnit val="0.25"/>
        <c:minorUnit val="0.125"/>
      </c:valAx>
      <c:spPr>
        <a:noFill/>
        <a:ln w="12700" cap="flat">
          <a:noFill/>
          <a:miter lim="400000"/>
        </a:ln>
        <a:effectLst/>
      </c:spPr>
    </c:plotArea>
    <c:legend>
      <c:legendPos val="t"/>
      <c:layout>
        <c:manualLayout>
          <c:xMode val="edge"/>
          <c:yMode val="edge"/>
          <c:x val="0.18452199999999999"/>
          <c:y val="0"/>
          <c:w val="0.71293300000000004"/>
          <c:h val="7.9487199999999994E-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2600" b="0" i="0" u="none" strike="noStrike">
              <a:solidFill>
                <a:srgbClr val="000000"/>
              </a:solidFill>
              <a:latin typeface="Helvetica Neue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1" name="Shape 13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824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image1.pdf" descr="image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0611" y="9119165"/>
            <a:ext cx="361245" cy="361245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Image"/>
          <p:cNvSpPr>
            <a:spLocks noGrp="1"/>
          </p:cNvSpPr>
          <p:nvPr>
            <p:ph type="pic" idx="13"/>
          </p:nvPr>
        </p:nvSpPr>
        <p:spPr>
          <a:xfrm>
            <a:off x="6886222" y="-1"/>
            <a:ext cx="6118579" cy="9753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pic>
        <p:nvPicPr>
          <p:cNvPr id="119" name="image4.png" descr="image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79911" y="4334933"/>
            <a:ext cx="7224890" cy="5418668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80611" y="2596444"/>
            <a:ext cx="5995678" cy="6188570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0" indent="0" defTabSz="1300480">
              <a:lnSpc>
                <a:spcPts val="2500"/>
              </a:lnSpc>
              <a:spcBef>
                <a:spcPts val="0"/>
              </a:spcBef>
              <a:buSzTx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indent="457200" defTabSz="1300480">
              <a:lnSpc>
                <a:spcPts val="2500"/>
              </a:lnSpc>
              <a:spcBef>
                <a:spcPts val="0"/>
              </a:spcBef>
              <a:buSzTx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indent="914400" defTabSz="1300480">
              <a:lnSpc>
                <a:spcPts val="2500"/>
              </a:lnSpc>
              <a:spcBef>
                <a:spcPts val="0"/>
              </a:spcBef>
              <a:buSzTx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indent="1371600" defTabSz="1300480">
              <a:lnSpc>
                <a:spcPts val="2500"/>
              </a:lnSpc>
              <a:spcBef>
                <a:spcPts val="0"/>
              </a:spcBef>
              <a:buSzTx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indent="1828800" defTabSz="1300480">
              <a:lnSpc>
                <a:spcPts val="2500"/>
              </a:lnSpc>
              <a:spcBef>
                <a:spcPts val="0"/>
              </a:spcBef>
              <a:buSzTx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1" name="Title Text"/>
          <p:cNvSpPr txBox="1">
            <a:spLocks noGrp="1"/>
          </p:cNvSpPr>
          <p:nvPr>
            <p:ph type="title"/>
          </p:nvPr>
        </p:nvSpPr>
        <p:spPr>
          <a:xfrm>
            <a:off x="480611" y="534900"/>
            <a:ext cx="12043577" cy="807988"/>
          </a:xfrm>
          <a:prstGeom prst="rect">
            <a:avLst/>
          </a:prstGeom>
        </p:spPr>
        <p:txBody>
          <a:bodyPr lIns="65023" tIns="65023" rIns="65023" bIns="65023"/>
          <a:lstStyle>
            <a:lvl1pPr algn="l" defTabSz="1300480">
              <a:lnSpc>
                <a:spcPct val="90000"/>
              </a:lnSpc>
              <a:defRPr sz="54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Title Text</a:t>
            </a:r>
          </a:p>
        </p:txBody>
      </p:sp>
      <p:sp>
        <p:nvSpPr>
          <p:cNvPr id="122" name="Rectangle"/>
          <p:cNvSpPr>
            <a:spLocks noGrp="1"/>
          </p:cNvSpPr>
          <p:nvPr>
            <p:ph type="body" sz="quarter" idx="14"/>
          </p:nvPr>
        </p:nvSpPr>
        <p:spPr>
          <a:xfrm>
            <a:off x="480907" y="1483360"/>
            <a:ext cx="12042987" cy="857955"/>
          </a:xfrm>
          <a:prstGeom prst="rect">
            <a:avLst/>
          </a:prstGeom>
        </p:spPr>
        <p:txBody>
          <a:bodyPr lIns="65023" tIns="65023" rIns="65023" bIns="65023" anchor="t"/>
          <a:lstStyle/>
          <a:p>
            <a:pPr marL="0" indent="0" defTabSz="1300480">
              <a:lnSpc>
                <a:spcPts val="4200"/>
              </a:lnSpc>
              <a:spcBef>
                <a:spcPts val="400"/>
              </a:spcBef>
              <a:buSzTx/>
              <a:buNone/>
              <a:defRPr sz="38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sp>
        <p:nvSpPr>
          <p:cNvPr id="1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76881" y="9123309"/>
            <a:ext cx="368708" cy="352960"/>
          </a:xfrm>
          <a:prstGeom prst="rect">
            <a:avLst/>
          </a:prstGeom>
        </p:spPr>
        <p:txBody>
          <a:bodyPr lIns="65023" tIns="65023" rIns="65023" bIns="65023" anchor="ctr"/>
          <a:lstStyle>
            <a:lvl1pPr defTabSz="1300480">
              <a:defRPr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24" name="image5.pdf" descr="image5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192590" y="8651806"/>
            <a:ext cx="2402276" cy="7766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tif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tiff"/><Relationship Id="rId3" Type="http://schemas.openxmlformats.org/officeDocument/2006/relationships/image" Target="../media/image13.jpeg"/><Relationship Id="rId7" Type="http://schemas.openxmlformats.org/officeDocument/2006/relationships/image" Target="../media/image16.tif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tiff"/><Relationship Id="rId5" Type="http://schemas.openxmlformats.org/officeDocument/2006/relationships/image" Target="../media/image14.tiff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fortressas.com/app-based-emergency-notification-system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http://fortressas.com/fortress-sentinel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Screen Shot 2018-03-20 at 14.26.24.jpg" descr="Screen Shot 2018-03-20 at 14.26.24.jpg"/>
          <p:cNvPicPr>
            <a:picLocks noChangeAspect="1"/>
          </p:cNvPicPr>
          <p:nvPr/>
        </p:nvPicPr>
        <p:blipFill>
          <a:blip r:embed="rId3" cstate="email">
            <a:alphaModFix amt="54423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2510" y="-1"/>
            <a:ext cx="13772593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Richard Stephenson CEO - YUDU Sentinel"/>
          <p:cNvSpPr txBox="1"/>
          <p:nvPr/>
        </p:nvSpPr>
        <p:spPr>
          <a:xfrm>
            <a:off x="1270000" y="5766248"/>
            <a:ext cx="10464800" cy="330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pPr>
              <a:defRPr sz="50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  <a:p>
            <a:pPr>
              <a:defRPr sz="3000" b="0">
                <a:latin typeface="+mn-lt"/>
                <a:ea typeface="+mn-ea"/>
                <a:cs typeface="+mn-cs"/>
                <a:sym typeface="Helvetica Neue Medium"/>
              </a:defRPr>
            </a:pPr>
            <a:r>
              <a:t>Richard Stephenson CEO - YUDU Sentinel</a:t>
            </a:r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85373" y="9296400"/>
            <a:ext cx="227280" cy="32430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</a:t>
            </a:fld>
            <a:endParaRPr/>
          </a:p>
        </p:txBody>
      </p:sp>
      <p:sp>
        <p:nvSpPr>
          <p:cNvPr id="136" name="How Technology can deliver Duty of Care in a Crisis…"/>
          <p:cNvSpPr txBox="1"/>
          <p:nvPr/>
        </p:nvSpPr>
        <p:spPr>
          <a:xfrm>
            <a:off x="514651" y="2092995"/>
            <a:ext cx="11975498" cy="58313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5000" b="0"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  <a:p>
            <a:pPr>
              <a:defRPr sz="5000" b="0">
                <a:latin typeface="+mn-lt"/>
                <a:ea typeface="+mn-ea"/>
                <a:cs typeface="+mn-cs"/>
                <a:sym typeface="Helvetica Neue Medium"/>
              </a:defRPr>
            </a:pPr>
            <a:r>
              <a:rPr dirty="0"/>
              <a:t>How Technology can deliver </a:t>
            </a:r>
            <a:endParaRPr lang="en-GB" dirty="0"/>
          </a:p>
          <a:p>
            <a:pPr>
              <a:defRPr sz="5000" b="0">
                <a:latin typeface="+mn-lt"/>
                <a:ea typeface="+mn-ea"/>
                <a:cs typeface="+mn-cs"/>
                <a:sym typeface="Helvetica Neue Medium"/>
              </a:defRPr>
            </a:pPr>
            <a:r>
              <a:rPr dirty="0"/>
              <a:t>Duty of Care in a Crisis</a:t>
            </a:r>
          </a:p>
          <a:p>
            <a:pPr>
              <a:defRPr sz="5000" b="0">
                <a:latin typeface="+mn-lt"/>
                <a:ea typeface="+mn-ea"/>
                <a:cs typeface="+mn-cs"/>
                <a:sym typeface="Helvetica Neue Medium"/>
              </a:defRPr>
            </a:pPr>
            <a:r>
              <a:rPr dirty="0"/>
              <a:t>Oct 2018</a:t>
            </a:r>
          </a:p>
          <a:p>
            <a:pPr>
              <a:defRPr sz="5000" b="0"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  <a:p>
            <a:pPr defTabSz="457200">
              <a:lnSpc>
                <a:spcPts val="5500"/>
              </a:lnSpc>
              <a:defRPr sz="3733" b="0">
                <a:latin typeface="Calibri"/>
                <a:ea typeface="Calibri"/>
                <a:cs typeface="Calibri"/>
                <a:sym typeface="Calibri"/>
              </a:defRPr>
            </a:pP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Duty of Care: </a:t>
            </a:r>
            <a:r>
              <a:rPr dirty="0"/>
              <a:t>Protecting the security, well-being, and safety of your personnel.</a:t>
            </a:r>
            <a:endParaRPr sz="1200" dirty="0"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137" name="LatestSentinelLogo.png" descr="LatestSentinelLogo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18" y="728049"/>
            <a:ext cx="8325364" cy="18908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Rectangle"/>
          <p:cNvSpPr/>
          <p:nvPr/>
        </p:nvSpPr>
        <p:spPr>
          <a:xfrm>
            <a:off x="637233" y="264697"/>
            <a:ext cx="12061392" cy="1410454"/>
          </a:xfrm>
          <a:prstGeom prst="rect">
            <a:avLst/>
          </a:prstGeom>
          <a:solidFill>
            <a:srgbClr val="FFFFFF">
              <a:alpha val="68281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07" name="Documentation: The need for immediate access"/>
          <p:cNvSpPr txBox="1">
            <a:spLocks noGrp="1"/>
          </p:cNvSpPr>
          <p:nvPr>
            <p:ph type="title"/>
          </p:nvPr>
        </p:nvSpPr>
        <p:spPr>
          <a:xfrm>
            <a:off x="624518" y="137082"/>
            <a:ext cx="12086822" cy="166568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5000"/>
            </a:lvl1pPr>
          </a:lstStyle>
          <a:p>
            <a:r>
              <a:t>Documentation: The need for immediate access   </a:t>
            </a:r>
          </a:p>
        </p:txBody>
      </p:sp>
      <p:sp>
        <p:nvSpPr>
          <p:cNvPr id="2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209" name="Rectangle"/>
          <p:cNvSpPr/>
          <p:nvPr/>
        </p:nvSpPr>
        <p:spPr>
          <a:xfrm>
            <a:off x="625130" y="2103675"/>
            <a:ext cx="12085598" cy="7273450"/>
          </a:xfrm>
          <a:prstGeom prst="rect">
            <a:avLst/>
          </a:prstGeom>
          <a:solidFill>
            <a:schemeClr val="accent1">
              <a:alpha val="9083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210" name="yudu_logo_icon.png" descr="yudu_logo_icon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30273" y="8602129"/>
            <a:ext cx="1032412" cy="1036047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Challenge 1 -Ensuring documents are always up to date…"/>
          <p:cNvSpPr txBox="1"/>
          <p:nvPr/>
        </p:nvSpPr>
        <p:spPr>
          <a:xfrm>
            <a:off x="903267" y="2168626"/>
            <a:ext cx="10517806" cy="71435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57200" indent="-457200" algn="l">
              <a:lnSpc>
                <a:spcPct val="90000"/>
              </a:lnSpc>
              <a:spcBef>
                <a:spcPts val="1800"/>
              </a:spcBef>
              <a:buSzPct val="100000"/>
              <a:buChar char="•"/>
              <a:defRPr sz="3000" b="0">
                <a:solidFill>
                  <a:srgbClr val="FFFFFF"/>
                </a:solidFill>
              </a:defRPr>
            </a:pPr>
            <a:r>
              <a:t>Challenge 1 -Ensuring documents are always up to date </a:t>
            </a:r>
          </a:p>
          <a:p>
            <a:pPr marL="901700" lvl="1" indent="-457200" algn="l">
              <a:lnSpc>
                <a:spcPct val="90000"/>
              </a:lnSpc>
              <a:spcBef>
                <a:spcPts val="1800"/>
              </a:spcBef>
              <a:buSzPct val="100000"/>
              <a:buChar char="•"/>
              <a:defRPr sz="3000" b="0">
                <a:solidFill>
                  <a:srgbClr val="FFFFFF"/>
                </a:solidFill>
              </a:defRPr>
            </a:pPr>
            <a:r>
              <a:t>Push to all user the latest updates</a:t>
            </a:r>
          </a:p>
          <a:p>
            <a:pPr marL="457200" indent="-457200" algn="l">
              <a:lnSpc>
                <a:spcPct val="90000"/>
              </a:lnSpc>
              <a:spcBef>
                <a:spcPts val="1800"/>
              </a:spcBef>
              <a:buSzPct val="100000"/>
              <a:buChar char="•"/>
              <a:defRPr sz="3000" b="0">
                <a:solidFill>
                  <a:srgbClr val="FFFFFF"/>
                </a:solidFill>
              </a:defRPr>
            </a:pPr>
            <a:r>
              <a:t>Challenge 2 - Ensuring documents can be read if there is no signal.</a:t>
            </a:r>
          </a:p>
          <a:p>
            <a:pPr marL="901700" lvl="1" indent="-457200" algn="l">
              <a:lnSpc>
                <a:spcPct val="90000"/>
              </a:lnSpc>
              <a:spcBef>
                <a:spcPts val="1800"/>
              </a:spcBef>
              <a:buSzPct val="100000"/>
              <a:buChar char="•"/>
              <a:defRPr sz="3000" b="0">
                <a:solidFill>
                  <a:srgbClr val="FFFFFF"/>
                </a:solidFill>
              </a:defRPr>
            </a:pPr>
            <a:r>
              <a:t>Document library available offline.</a:t>
            </a:r>
          </a:p>
          <a:p>
            <a:pPr marL="1346200" lvl="2" indent="-457200" algn="l">
              <a:lnSpc>
                <a:spcPct val="90000"/>
              </a:lnSpc>
              <a:spcBef>
                <a:spcPts val="1800"/>
              </a:spcBef>
              <a:buSzPct val="100000"/>
              <a:buChar char="•"/>
              <a:defRPr sz="3000" b="0">
                <a:solidFill>
                  <a:srgbClr val="FFFFFF"/>
                </a:solidFill>
              </a:defRPr>
            </a:pPr>
            <a:r>
              <a:t>BC DR and Comms plans</a:t>
            </a:r>
          </a:p>
          <a:p>
            <a:pPr marL="1346200" lvl="2" indent="-457200" algn="l">
              <a:lnSpc>
                <a:spcPct val="90000"/>
              </a:lnSpc>
              <a:spcBef>
                <a:spcPts val="1800"/>
              </a:spcBef>
              <a:buSzPct val="100000"/>
              <a:buChar char="•"/>
              <a:defRPr sz="3000" b="0">
                <a:solidFill>
                  <a:srgbClr val="FFFFFF"/>
                </a:solidFill>
              </a:defRPr>
            </a:pPr>
            <a:r>
              <a:t>Crisis scenario Playbooks </a:t>
            </a:r>
          </a:p>
          <a:p>
            <a:pPr marL="1346200" lvl="2" indent="-457200" algn="l">
              <a:lnSpc>
                <a:spcPct val="90000"/>
              </a:lnSpc>
              <a:spcBef>
                <a:spcPts val="1800"/>
              </a:spcBef>
              <a:buSzPct val="100000"/>
              <a:buChar char="•"/>
              <a:defRPr sz="3000" b="0">
                <a:solidFill>
                  <a:srgbClr val="FFFFFF"/>
                </a:solidFill>
              </a:defRPr>
            </a:pPr>
            <a:r>
              <a:t>Action list </a:t>
            </a:r>
          </a:p>
          <a:p>
            <a:pPr marL="1346200" lvl="2" indent="-457200" algn="l">
              <a:lnSpc>
                <a:spcPct val="90000"/>
              </a:lnSpc>
              <a:spcBef>
                <a:spcPts val="1800"/>
              </a:spcBef>
              <a:buSzPct val="100000"/>
              <a:buChar char="•"/>
              <a:defRPr sz="3000" b="0">
                <a:solidFill>
                  <a:srgbClr val="FFFFFF"/>
                </a:solidFill>
              </a:defRPr>
            </a:pPr>
            <a:r>
              <a:t>Video instructions.</a:t>
            </a:r>
          </a:p>
          <a:p>
            <a:pPr marL="457200" indent="-457200" algn="l">
              <a:lnSpc>
                <a:spcPct val="90000"/>
              </a:lnSpc>
              <a:spcBef>
                <a:spcPts val="1800"/>
              </a:spcBef>
              <a:buSzPct val="100000"/>
              <a:buChar char="•"/>
              <a:defRPr sz="3000" b="0">
                <a:solidFill>
                  <a:srgbClr val="FFFFFF"/>
                </a:solidFill>
              </a:defRPr>
            </a:pPr>
            <a:r>
              <a:t>Challenge 3 - Ensuring documents are only seen by specific people</a:t>
            </a:r>
          </a:p>
          <a:p>
            <a:pPr marL="901700" lvl="1" indent="-457200" algn="l">
              <a:lnSpc>
                <a:spcPct val="90000"/>
              </a:lnSpc>
              <a:spcBef>
                <a:spcPts val="1800"/>
              </a:spcBef>
              <a:buSzPct val="100000"/>
              <a:buChar char="•"/>
              <a:defRPr sz="3000" b="0">
                <a:solidFill>
                  <a:srgbClr val="FFFFFF"/>
                </a:solidFill>
              </a:defRPr>
            </a:pPr>
            <a:r>
              <a:t>Permissions management tools for documents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ll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" grpId="1" build="p" bldLvl="5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Screen Shot 2018-03-20 at 14.26.24.jpg" descr="Screen Shot 2018-03-20 at 14.26.2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52036" y="-9603"/>
            <a:ext cx="13772593" cy="9753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image26.jpg" descr="image2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86222" y="-1"/>
            <a:ext cx="6118579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pic>
        <p:nvPicPr>
          <p:cNvPr id="216" name="yudu_logo_icon.png" descr="yudu_logo_icon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30273" y="8602129"/>
            <a:ext cx="1032412" cy="1036047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Apps can keeps security front of mind. Think CYBER!…"/>
          <p:cNvSpPr txBox="1">
            <a:spLocks noGrp="1"/>
          </p:cNvSpPr>
          <p:nvPr>
            <p:ph type="body" sz="half" idx="1"/>
          </p:nvPr>
        </p:nvSpPr>
        <p:spPr>
          <a:xfrm>
            <a:off x="640266" y="3749295"/>
            <a:ext cx="5639000" cy="6286501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>
              <a:defRPr sz="2900" b="1"/>
            </a:pPr>
            <a:r>
              <a:t>Apps can keeps security front of mind. Think CYBER!</a:t>
            </a:r>
          </a:p>
          <a:p>
            <a:pPr>
              <a:defRPr sz="2900" b="1"/>
            </a:pPr>
            <a:r>
              <a:t>Apps has a reference library for all situations and plans</a:t>
            </a:r>
          </a:p>
          <a:p>
            <a:pPr>
              <a:defRPr sz="2900" b="1"/>
            </a:pPr>
            <a:r>
              <a:t>Apps can deliver regular push notification to groups….Keeps it alive with weekly polling.</a:t>
            </a:r>
          </a:p>
        </p:txBody>
      </p:sp>
      <p:sp>
        <p:nvSpPr>
          <p:cNvPr id="218" name="The duty to inform: developing  Security Culture"/>
          <p:cNvSpPr txBox="1"/>
          <p:nvPr/>
        </p:nvSpPr>
        <p:spPr>
          <a:xfrm>
            <a:off x="837566" y="254000"/>
            <a:ext cx="11954095" cy="19074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lnSpc>
                <a:spcPct val="110000"/>
              </a:lnSpc>
              <a:defRPr sz="5000" b="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The duty to inform: developing  Security Culture</a:t>
            </a:r>
          </a:p>
        </p:txBody>
      </p:sp>
      <p:sp>
        <p:nvSpPr>
          <p:cNvPr id="219" name="Security has to be company-wide"/>
          <p:cNvSpPr txBox="1"/>
          <p:nvPr/>
        </p:nvSpPr>
        <p:spPr>
          <a:xfrm>
            <a:off x="640266" y="2188776"/>
            <a:ext cx="5639000" cy="1533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lnSpc>
                <a:spcPct val="90000"/>
              </a:lnSpc>
              <a:defRPr sz="3400" b="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>
              <a:defRPr sz="5700"/>
            </a:pPr>
            <a:r>
              <a:rPr sz="3400"/>
              <a:t>Security has to be company-wide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ll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" grpId="1" build="p" bldLvl="5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Screen Shot 2018-03-20 at 14.26.24.jpg" descr="Screen Shot 2018-03-20 at 14.26.24.jpg"/>
          <p:cNvPicPr>
            <a:picLocks noChangeAspect="1"/>
          </p:cNvPicPr>
          <p:nvPr/>
        </p:nvPicPr>
        <p:blipFill>
          <a:blip r:embed="rId2" cstate="email">
            <a:alphaModFix amt="50352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52612" y="-1"/>
            <a:ext cx="13772593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Ebbinghaus Forgetting Curve"/>
          <p:cNvSpPr txBox="1">
            <a:spLocks noGrp="1"/>
          </p:cNvSpPr>
          <p:nvPr>
            <p:ph type="title"/>
          </p:nvPr>
        </p:nvSpPr>
        <p:spPr>
          <a:xfrm>
            <a:off x="1669991" y="111191"/>
            <a:ext cx="11222685" cy="166568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5000"/>
            </a:lvl1pPr>
          </a:lstStyle>
          <a:p>
            <a:r>
              <a:t>Ebbinghaus Forgetting Curve</a:t>
            </a:r>
          </a:p>
        </p:txBody>
      </p:sp>
      <p:sp>
        <p:nvSpPr>
          <p:cNvPr id="2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pic>
        <p:nvPicPr>
          <p:cNvPr id="224" name="yudu_logo_icon.png" descr="yudu_logo_icon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30273" y="8602129"/>
            <a:ext cx="1032412" cy="1036047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Source: Mark Von Rosing : 2015 Global University Alliance"/>
          <p:cNvSpPr txBox="1"/>
          <p:nvPr/>
        </p:nvSpPr>
        <p:spPr>
          <a:xfrm>
            <a:off x="359056" y="8939133"/>
            <a:ext cx="6055221" cy="362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700"/>
            </a:lvl1pPr>
          </a:lstStyle>
          <a:p>
            <a:r>
              <a:t>Source: Mark Von Rosing : 2015 Global University Alliance</a:t>
            </a:r>
          </a:p>
        </p:txBody>
      </p:sp>
      <p:grpSp>
        <p:nvGrpSpPr>
          <p:cNvPr id="228" name="Group"/>
          <p:cNvGrpSpPr/>
          <p:nvPr/>
        </p:nvGrpSpPr>
        <p:grpSpPr>
          <a:xfrm>
            <a:off x="242324" y="1737248"/>
            <a:ext cx="11078868" cy="7288952"/>
            <a:chOff x="-1487004" y="-534121"/>
            <a:chExt cx="11078866" cy="7288950"/>
          </a:xfrm>
        </p:grpSpPr>
        <p:graphicFrame>
          <p:nvGraphicFramePr>
            <p:cNvPr id="226" name="2D Line Chart"/>
            <p:cNvGraphicFramePr/>
            <p:nvPr/>
          </p:nvGraphicFramePr>
          <p:xfrm>
            <a:off x="-1487005" y="-534122"/>
            <a:ext cx="11078868" cy="728895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27" name="Line"/>
            <p:cNvSpPr/>
            <p:nvPr/>
          </p:nvSpPr>
          <p:spPr>
            <a:xfrm flipV="1">
              <a:off x="3679895" y="-1"/>
              <a:ext cx="1" cy="5685895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229" name="Forgetting"/>
          <p:cNvSpPr txBox="1"/>
          <p:nvPr/>
        </p:nvSpPr>
        <p:spPr>
          <a:xfrm>
            <a:off x="7812718" y="2055470"/>
            <a:ext cx="1612698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Forgetting</a:t>
            </a:r>
          </a:p>
        </p:txBody>
      </p:sp>
      <p:sp>
        <p:nvSpPr>
          <p:cNvPr id="230" name="Learning"/>
          <p:cNvSpPr txBox="1"/>
          <p:nvPr/>
        </p:nvSpPr>
        <p:spPr>
          <a:xfrm>
            <a:off x="2824446" y="2055470"/>
            <a:ext cx="1395375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Learning</a:t>
            </a:r>
          </a:p>
        </p:txBody>
      </p:sp>
      <p:sp>
        <p:nvSpPr>
          <p:cNvPr id="231" name="Days"/>
          <p:cNvSpPr txBox="1"/>
          <p:nvPr/>
        </p:nvSpPr>
        <p:spPr>
          <a:xfrm>
            <a:off x="9046717" y="7888267"/>
            <a:ext cx="702565" cy="411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 b="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Days</a:t>
            </a:r>
          </a:p>
        </p:txBody>
      </p:sp>
      <p:sp>
        <p:nvSpPr>
          <p:cNvPr id="232" name="Normal Learning"/>
          <p:cNvSpPr txBox="1"/>
          <p:nvPr/>
        </p:nvSpPr>
        <p:spPr>
          <a:xfrm>
            <a:off x="1676145" y="6796803"/>
            <a:ext cx="2540509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Normal Learning</a:t>
            </a:r>
          </a:p>
        </p:txBody>
      </p:sp>
      <p:sp>
        <p:nvSpPr>
          <p:cNvPr id="233" name="Normal Forgetting"/>
          <p:cNvSpPr txBox="1"/>
          <p:nvPr/>
        </p:nvSpPr>
        <p:spPr>
          <a:xfrm>
            <a:off x="8019084" y="6339603"/>
            <a:ext cx="2757832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Normal Forgetting</a:t>
            </a:r>
          </a:p>
        </p:txBody>
      </p:sp>
      <p:pic>
        <p:nvPicPr>
          <p:cNvPr id="234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9276" y="153471"/>
            <a:ext cx="1931822" cy="2360058"/>
          </a:xfrm>
          <a:prstGeom prst="rect">
            <a:avLst/>
          </a:prstGeom>
          <a:ln w="12700">
            <a:miter lim="400000"/>
          </a:ln>
        </p:spPr>
      </p:pic>
      <p:sp>
        <p:nvSpPr>
          <p:cNvPr id="235" name="Apps deliver offline Documents &amp; Action Cards"/>
          <p:cNvSpPr/>
          <p:nvPr/>
        </p:nvSpPr>
        <p:spPr>
          <a:xfrm>
            <a:off x="8339666" y="2503415"/>
            <a:ext cx="3311791" cy="3109649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Apps deliver offline Documents &amp; Action Cards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ll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" grpId="1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Screen Shot 2018-03-20 at 14.26.24.jpg" descr="Screen Shot 2018-03-20 at 14.26.2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0436" y="-1"/>
            <a:ext cx="13772593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  <p:sp>
        <p:nvSpPr>
          <p:cNvPr id="239" name="Harness Them"/>
          <p:cNvSpPr txBox="1"/>
          <p:nvPr/>
        </p:nvSpPr>
        <p:spPr>
          <a:xfrm>
            <a:off x="328534" y="8168776"/>
            <a:ext cx="11222685" cy="16656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5000" b="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Harness Them</a:t>
            </a:r>
          </a:p>
        </p:txBody>
      </p:sp>
      <p:grpSp>
        <p:nvGrpSpPr>
          <p:cNvPr id="248" name="Group"/>
          <p:cNvGrpSpPr/>
          <p:nvPr/>
        </p:nvGrpSpPr>
        <p:grpSpPr>
          <a:xfrm>
            <a:off x="-241150" y="-55611"/>
            <a:ext cx="14730094" cy="9821837"/>
            <a:chOff x="0" y="0"/>
            <a:chExt cx="14730093" cy="9821835"/>
          </a:xfrm>
        </p:grpSpPr>
        <p:pic>
          <p:nvPicPr>
            <p:cNvPr id="240" name="adults-airport-architectural-design-301930 (1).jpg" descr="adults-airport-architectural-design-301930 (1).jp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691" y="68235"/>
              <a:ext cx="14630403" cy="97536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1" name="yudu_logo_icon.png" descr="yudu_logo_icon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44941" y="8539206"/>
              <a:ext cx="1032411" cy="10360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2" name="Image" descr="Image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11491" y="4341466"/>
              <a:ext cx="1785499" cy="13391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3" name="Image" descr="Image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38194" y="4414387"/>
              <a:ext cx="1381396" cy="10360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4" name="Image" descr="Image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93511" y="3888725"/>
              <a:ext cx="1032412" cy="7743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5" name="Image" descr="Image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85530" y="3548156"/>
              <a:ext cx="617260" cy="4629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6" name="Staff are now all publishers"/>
            <p:cNvSpPr/>
            <p:nvPr/>
          </p:nvSpPr>
          <p:spPr>
            <a:xfrm>
              <a:off x="226872" y="0"/>
              <a:ext cx="9032816" cy="1508575"/>
            </a:xfrm>
            <a:prstGeom prst="rect">
              <a:avLst/>
            </a:prstGeom>
            <a:solidFill>
              <a:schemeClr val="accent1">
                <a:alpha val="94159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4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Staff are now all publishers</a:t>
              </a:r>
            </a:p>
          </p:txBody>
        </p:sp>
        <p:sp>
          <p:nvSpPr>
            <p:cNvPr id="247" name="Beware of Vacuums: Keep them informed"/>
            <p:cNvSpPr/>
            <p:nvPr/>
          </p:nvSpPr>
          <p:spPr>
            <a:xfrm>
              <a:off x="0" y="8302942"/>
              <a:ext cx="9032816" cy="1508575"/>
            </a:xfrm>
            <a:prstGeom prst="rect">
              <a:avLst/>
            </a:prstGeom>
            <a:solidFill>
              <a:schemeClr val="accent1">
                <a:alpha val="91029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4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t>Beware of Vacuums: Keep them informed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ll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Screen Shot 2018-03-20 at 14.26.24.jpg" descr="Screen Shot 2018-03-20 at 14.26.2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0436" y="-1"/>
            <a:ext cx="13772593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Immediacy &amp; Independence"/>
          <p:cNvSpPr txBox="1">
            <a:spLocks noGrp="1"/>
          </p:cNvSpPr>
          <p:nvPr>
            <p:ph type="title"/>
          </p:nvPr>
        </p:nvSpPr>
        <p:spPr>
          <a:xfrm>
            <a:off x="1083616" y="500657"/>
            <a:ext cx="11222684" cy="166568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5000"/>
            </a:lvl1pPr>
          </a:lstStyle>
          <a:p>
            <a:r>
              <a:t>Immediacy &amp; Independence</a:t>
            </a:r>
          </a:p>
        </p:txBody>
      </p:sp>
      <p:sp>
        <p:nvSpPr>
          <p:cNvPr id="2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pic>
        <p:nvPicPr>
          <p:cNvPr id="253" name="black-and-white-dark-pattern-211816.jpg" descr="black-and-white-dark-pattern-21181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71742" y="-54469"/>
            <a:ext cx="17533400" cy="9862538"/>
          </a:xfrm>
          <a:prstGeom prst="rect">
            <a:avLst/>
          </a:prstGeom>
          <a:ln w="12700">
            <a:miter lim="400000"/>
          </a:ln>
        </p:spPr>
      </p:pic>
      <p:sp>
        <p:nvSpPr>
          <p:cNvPr id="254" name="Oval"/>
          <p:cNvSpPr/>
          <p:nvPr/>
        </p:nvSpPr>
        <p:spPr>
          <a:xfrm>
            <a:off x="2076976" y="1115663"/>
            <a:ext cx="8850848" cy="8660019"/>
          </a:xfrm>
          <a:prstGeom prst="ellipse">
            <a:avLst/>
          </a:prstGeom>
          <a:solidFill>
            <a:schemeClr val="accent1">
              <a:alpha val="71336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55" name="Tunnel Vision in a Crisis"/>
          <p:cNvSpPr txBox="1"/>
          <p:nvPr/>
        </p:nvSpPr>
        <p:spPr>
          <a:xfrm>
            <a:off x="1675747" y="538654"/>
            <a:ext cx="9120226" cy="1056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300">
                <a:solidFill>
                  <a:srgbClr val="FFFFFF"/>
                </a:solidFill>
              </a:defRPr>
            </a:lvl1pPr>
          </a:lstStyle>
          <a:p>
            <a:r>
              <a:t>Tunnel Vision in a Crisis</a:t>
            </a:r>
          </a:p>
        </p:txBody>
      </p:sp>
      <p:sp>
        <p:nvSpPr>
          <p:cNvPr id="256" name="Avoided by:…"/>
          <p:cNvSpPr txBox="1"/>
          <p:nvPr/>
        </p:nvSpPr>
        <p:spPr>
          <a:xfrm>
            <a:off x="3071893" y="2792167"/>
            <a:ext cx="6861014" cy="5307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lnSpc>
                <a:spcPct val="170000"/>
              </a:lnSpc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Avoided by:</a:t>
            </a:r>
          </a:p>
          <a:p>
            <a:pPr marL="635000" indent="-584200" algn="l">
              <a:lnSpc>
                <a:spcPct val="170000"/>
              </a:lnSpc>
              <a:buSzPct val="96000"/>
              <a:buChar char="•"/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Training</a:t>
            </a:r>
          </a:p>
          <a:p>
            <a:pPr marL="635000" indent="-584200" algn="l">
              <a:lnSpc>
                <a:spcPct val="170000"/>
              </a:lnSpc>
              <a:buSzPct val="96000"/>
              <a:buChar char="•"/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Immediate access to key contacts</a:t>
            </a:r>
          </a:p>
          <a:p>
            <a:pPr marL="635000" indent="-584200" algn="l">
              <a:lnSpc>
                <a:spcPct val="170000"/>
              </a:lnSpc>
              <a:buSzPct val="96000"/>
              <a:buChar char="•"/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Immediate access to plans </a:t>
            </a:r>
          </a:p>
          <a:p>
            <a:pPr marL="635000" indent="-584200" algn="l">
              <a:lnSpc>
                <a:spcPct val="170000"/>
              </a:lnSpc>
              <a:buSzPct val="96000"/>
              <a:buChar char="•"/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Immediate access to action lists</a:t>
            </a:r>
          </a:p>
          <a:p>
            <a:pPr marL="635000" indent="-584200" algn="l">
              <a:lnSpc>
                <a:spcPct val="170000"/>
              </a:lnSpc>
              <a:buSzPct val="96000"/>
              <a:buChar char="•"/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Simple, clear user-interface</a:t>
            </a:r>
          </a:p>
        </p:txBody>
      </p:sp>
      <p:pic>
        <p:nvPicPr>
          <p:cNvPr id="257" name="yudu_logo_icon.png" descr="yudu_logo_icon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30273" y="8602129"/>
            <a:ext cx="1032412" cy="10360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ll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" grpId="1" build="p" bldLvl="5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Screen Shot 2018-03-20 at 14.26.24.jpg" descr="Screen Shot 2018-03-20 at 14.26.24.jpg"/>
          <p:cNvPicPr>
            <a:picLocks noChangeAspect="1"/>
          </p:cNvPicPr>
          <p:nvPr/>
        </p:nvPicPr>
        <p:blipFill>
          <a:blip r:embed="rId2" cstate="email">
            <a:alphaModFix amt="50352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7793" y="24923"/>
            <a:ext cx="13772593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Sentinel Summary"/>
          <p:cNvSpPr txBox="1">
            <a:spLocks noGrp="1"/>
          </p:cNvSpPr>
          <p:nvPr>
            <p:ph type="title"/>
          </p:nvPr>
        </p:nvSpPr>
        <p:spPr>
          <a:xfrm>
            <a:off x="891058" y="158274"/>
            <a:ext cx="11222684" cy="166568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5000"/>
            </a:lvl1pPr>
          </a:lstStyle>
          <a:p>
            <a:r>
              <a:t>Sentinel Summary</a:t>
            </a:r>
          </a:p>
        </p:txBody>
      </p:sp>
      <p:sp>
        <p:nvSpPr>
          <p:cNvPr id="26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  <p:pic>
        <p:nvPicPr>
          <p:cNvPr id="262" name="yudu_logo_icon.png" descr="yudu_logo_icon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30273" y="8602129"/>
            <a:ext cx="1032412" cy="1036047"/>
          </a:xfrm>
          <a:prstGeom prst="rect">
            <a:avLst/>
          </a:prstGeom>
          <a:ln w="12700">
            <a:miter lim="400000"/>
          </a:ln>
        </p:spPr>
      </p:pic>
      <p:sp>
        <p:nvSpPr>
          <p:cNvPr id="263" name="Rectangle"/>
          <p:cNvSpPr/>
          <p:nvPr/>
        </p:nvSpPr>
        <p:spPr>
          <a:xfrm>
            <a:off x="317642" y="1807390"/>
            <a:ext cx="4147116" cy="6746207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64" name="Broadcast Centre…"/>
          <p:cNvSpPr txBox="1"/>
          <p:nvPr/>
        </p:nvSpPr>
        <p:spPr>
          <a:xfrm>
            <a:off x="506467" y="1823959"/>
            <a:ext cx="3898030" cy="61555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lnSpc>
                <a:spcPts val="6500"/>
              </a:lnSpc>
              <a:defRPr sz="2666"/>
            </a:pPr>
            <a:r>
              <a:rPr dirty="0"/>
              <a:t>Broadcast Centre</a:t>
            </a:r>
            <a:endParaRPr sz="1050" b="0" dirty="0"/>
          </a:p>
          <a:p>
            <a:pPr algn="l" defTabSz="457200">
              <a:lnSpc>
                <a:spcPts val="4700"/>
              </a:lnSpc>
              <a:defRPr sz="1200" b="0"/>
            </a:pPr>
            <a:endParaRPr sz="1050" b="0" dirty="0"/>
          </a:p>
          <a:p>
            <a:pPr marL="355600" indent="-254000" algn="l" defTabSz="457200">
              <a:buSzPct val="100000"/>
              <a:buChar char="•"/>
              <a:defRPr sz="2500" b="0"/>
            </a:pPr>
            <a:r>
              <a:rPr dirty="0"/>
              <a:t>Mass notification via SMS, email, in-app message and voice.</a:t>
            </a:r>
          </a:p>
          <a:p>
            <a:pPr marL="330197" indent="-228597" algn="l" defTabSz="457200">
              <a:buSzPct val="100000"/>
              <a:buChar char="•"/>
              <a:defRPr sz="2500" b="0"/>
            </a:pPr>
            <a:r>
              <a:rPr dirty="0"/>
              <a:t>Two-way Getting people’s attention: Location</a:t>
            </a:r>
          </a:p>
          <a:p>
            <a:pPr marL="355600" indent="-254000" algn="l" defTabSz="457200">
              <a:buSzPct val="100000"/>
              <a:buChar char="•"/>
              <a:defRPr sz="2500" b="0"/>
            </a:pPr>
            <a:r>
              <a:rPr dirty="0"/>
              <a:t>polling to yes/no questions.</a:t>
            </a:r>
          </a:p>
          <a:p>
            <a:pPr marL="355600" indent="-254000" algn="l" defTabSz="457200">
              <a:buSzPct val="100000"/>
              <a:buChar char="•"/>
              <a:defRPr sz="2500" b="0"/>
            </a:pPr>
            <a:r>
              <a:rPr dirty="0"/>
              <a:t>Temporary users can be added, contacted and deleted – ideal for hotel guests.</a:t>
            </a:r>
          </a:p>
        </p:txBody>
      </p:sp>
      <p:sp>
        <p:nvSpPr>
          <p:cNvPr id="265" name="Rectangle"/>
          <p:cNvSpPr/>
          <p:nvPr/>
        </p:nvSpPr>
        <p:spPr>
          <a:xfrm>
            <a:off x="4556593" y="1807390"/>
            <a:ext cx="4147117" cy="6746207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66" name="Document Centre…"/>
          <p:cNvSpPr txBox="1"/>
          <p:nvPr/>
        </p:nvSpPr>
        <p:spPr>
          <a:xfrm>
            <a:off x="4859250" y="2061738"/>
            <a:ext cx="3722403" cy="47548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2666"/>
            </a:pPr>
            <a:r>
              <a:rPr dirty="0"/>
              <a:t>Document Centre</a:t>
            </a:r>
            <a:endParaRPr lang="en-GB" dirty="0"/>
          </a:p>
          <a:p>
            <a:pPr algn="l" defTabSz="457200">
              <a:defRPr sz="2666"/>
            </a:pPr>
            <a:endParaRPr lang="en-GB" dirty="0"/>
          </a:p>
          <a:p>
            <a:pPr algn="l" defTabSz="457200">
              <a:defRPr sz="2666"/>
            </a:pPr>
            <a:endParaRPr sz="1200" b="0" dirty="0"/>
          </a:p>
          <a:p>
            <a:pPr algn="l" defTabSz="457200">
              <a:defRPr sz="1200" b="0"/>
            </a:pPr>
            <a:endParaRPr sz="1200" b="0" dirty="0"/>
          </a:p>
          <a:p>
            <a:pPr marL="238122" indent="-238122" algn="l" defTabSz="457200">
              <a:buSzPct val="100000"/>
              <a:buChar char="•"/>
              <a:defRPr sz="2666" b="0"/>
            </a:pPr>
            <a:r>
              <a:rPr sz="2500" dirty="0"/>
              <a:t>Offline access to vital documents.</a:t>
            </a:r>
          </a:p>
          <a:p>
            <a:pPr marL="238122" indent="-238122" algn="l" defTabSz="457200">
              <a:buSzPct val="100000"/>
              <a:buChar char="•"/>
              <a:defRPr sz="2500" b="0"/>
            </a:pPr>
            <a:r>
              <a:rPr dirty="0"/>
              <a:t>Admins can edit, highlight and extract only relevant pages to share </a:t>
            </a:r>
            <a:r>
              <a:rPr dirty="0" err="1"/>
              <a:t>en</a:t>
            </a:r>
            <a:r>
              <a:rPr dirty="0"/>
              <a:t> masse.</a:t>
            </a:r>
          </a:p>
          <a:p>
            <a:pPr marL="238122" indent="-238122" algn="l" defTabSz="457200">
              <a:buSzPct val="100000"/>
              <a:buChar char="•"/>
              <a:defRPr sz="2500" b="0"/>
            </a:pPr>
            <a:r>
              <a:rPr dirty="0" err="1"/>
              <a:t>PhoneView</a:t>
            </a:r>
            <a:r>
              <a:rPr dirty="0"/>
              <a:t> makes documents easy to read on any device.</a:t>
            </a:r>
          </a:p>
        </p:txBody>
      </p:sp>
      <p:sp>
        <p:nvSpPr>
          <p:cNvPr id="267" name="Rectangle"/>
          <p:cNvSpPr/>
          <p:nvPr/>
        </p:nvSpPr>
        <p:spPr>
          <a:xfrm>
            <a:off x="8795545" y="1807390"/>
            <a:ext cx="4147116" cy="6746207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68" name="Directory…"/>
          <p:cNvSpPr txBox="1"/>
          <p:nvPr/>
        </p:nvSpPr>
        <p:spPr>
          <a:xfrm>
            <a:off x="8964755" y="2079721"/>
            <a:ext cx="3722403" cy="6452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2666"/>
            </a:pPr>
            <a:r>
              <a:rPr dirty="0"/>
              <a:t>Directory</a:t>
            </a:r>
            <a:endParaRPr lang="en-GB" dirty="0"/>
          </a:p>
          <a:p>
            <a:pPr algn="l" defTabSz="457200">
              <a:defRPr sz="2666"/>
            </a:pPr>
            <a:endParaRPr lang="en-GB" sz="1200" b="0" dirty="0"/>
          </a:p>
          <a:p>
            <a:pPr algn="l" defTabSz="457200">
              <a:defRPr sz="2666"/>
            </a:pPr>
            <a:endParaRPr lang="en-GB" sz="1200" b="0" dirty="0"/>
          </a:p>
          <a:p>
            <a:pPr algn="l" defTabSz="457200">
              <a:defRPr sz="2666"/>
            </a:pPr>
            <a:endParaRPr sz="1200" b="0" dirty="0"/>
          </a:p>
          <a:p>
            <a:pPr marL="254000" indent="-254000" algn="l" defTabSz="457200">
              <a:buSzPct val="100000"/>
              <a:buChar char="•"/>
              <a:defRPr sz="2500" b="0"/>
            </a:pPr>
            <a:r>
              <a:rPr dirty="0"/>
              <a:t>Database of all employees.</a:t>
            </a:r>
          </a:p>
          <a:p>
            <a:pPr marL="254000" indent="-254000" algn="l" defTabSz="457200">
              <a:buSzPct val="100000"/>
              <a:buChar char="•"/>
              <a:defRPr sz="2500" b="0"/>
            </a:pPr>
            <a:r>
              <a:rPr dirty="0"/>
              <a:t>Easy to set up and keep updated with an API to your HR database.</a:t>
            </a:r>
          </a:p>
          <a:p>
            <a:pPr marL="254000" indent="-254000" algn="l" defTabSz="457200">
              <a:buSzPct val="100000"/>
              <a:buChar char="•"/>
              <a:defRPr sz="2500" b="0"/>
            </a:pPr>
            <a:r>
              <a:rPr dirty="0"/>
              <a:t>GDPR compliant – users have control of their own information.</a:t>
            </a:r>
          </a:p>
          <a:p>
            <a:pPr marL="254000" indent="-254000" algn="l" defTabSz="457200">
              <a:buSzPct val="100000"/>
              <a:buChar char="•"/>
              <a:defRPr sz="2500" b="0"/>
            </a:pPr>
            <a:r>
              <a:rPr dirty="0"/>
              <a:t>External contacts can include suppliers, </a:t>
            </a:r>
            <a:r>
              <a:rPr dirty="0" err="1"/>
              <a:t>neighbouring</a:t>
            </a:r>
            <a:r>
              <a:rPr dirty="0"/>
              <a:t> businesses, emergency services.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ll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Screen Shot 2018-03-20 at 14.26.24.jpg" descr="Screen Shot 2018-03-20 at 14.26.24.jpg"/>
          <p:cNvPicPr>
            <a:picLocks noChangeAspect="1"/>
          </p:cNvPicPr>
          <p:nvPr/>
        </p:nvPicPr>
        <p:blipFill>
          <a:blip r:embed="rId2" cstate="email">
            <a:alphaModFix amt="50352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52612" y="-1"/>
            <a:ext cx="13772593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271" name="Sentinel Summary"/>
          <p:cNvSpPr txBox="1">
            <a:spLocks noGrp="1"/>
          </p:cNvSpPr>
          <p:nvPr>
            <p:ph type="title"/>
          </p:nvPr>
        </p:nvSpPr>
        <p:spPr>
          <a:xfrm>
            <a:off x="891058" y="158274"/>
            <a:ext cx="11222684" cy="166568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5000"/>
            </a:lvl1pPr>
          </a:lstStyle>
          <a:p>
            <a:r>
              <a:t>Sentinel Summary</a:t>
            </a:r>
          </a:p>
        </p:txBody>
      </p:sp>
      <p:sp>
        <p:nvSpPr>
          <p:cNvPr id="2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  <p:pic>
        <p:nvPicPr>
          <p:cNvPr id="273" name="yudu_logo_icon.png" descr="yudu_logo_icon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30273" y="8602129"/>
            <a:ext cx="1032412" cy="1036047"/>
          </a:xfrm>
          <a:prstGeom prst="rect">
            <a:avLst/>
          </a:prstGeom>
          <a:ln w="12700">
            <a:miter lim="400000"/>
          </a:ln>
        </p:spPr>
      </p:pic>
      <p:sp>
        <p:nvSpPr>
          <p:cNvPr id="274" name="Rectangle"/>
          <p:cNvSpPr/>
          <p:nvPr/>
        </p:nvSpPr>
        <p:spPr>
          <a:xfrm>
            <a:off x="317642" y="2433453"/>
            <a:ext cx="4147116" cy="6120144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75" name="Rectangle"/>
          <p:cNvSpPr/>
          <p:nvPr/>
        </p:nvSpPr>
        <p:spPr>
          <a:xfrm>
            <a:off x="4556593" y="2433453"/>
            <a:ext cx="4147117" cy="6120144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76" name="Rectangle"/>
          <p:cNvSpPr/>
          <p:nvPr/>
        </p:nvSpPr>
        <p:spPr>
          <a:xfrm>
            <a:off x="8795545" y="2433453"/>
            <a:ext cx="4147116" cy="6120144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77" name="Secure Instant Teleconferencing…"/>
          <p:cNvSpPr txBox="1"/>
          <p:nvPr/>
        </p:nvSpPr>
        <p:spPr>
          <a:xfrm>
            <a:off x="891058" y="2767134"/>
            <a:ext cx="2942838" cy="46035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2666"/>
            </a:pPr>
            <a:r>
              <a:rPr dirty="0"/>
              <a:t>Secure Instant Teleconferencing</a:t>
            </a:r>
            <a:endParaRPr sz="1200" b="0" dirty="0"/>
          </a:p>
          <a:p>
            <a:pPr algn="l" defTabSz="457200">
              <a:lnSpc>
                <a:spcPts val="4700"/>
              </a:lnSpc>
              <a:defRPr sz="1200" b="0"/>
            </a:pPr>
            <a:endParaRPr sz="1200" b="0" dirty="0"/>
          </a:p>
          <a:p>
            <a:pPr marL="254000" indent="-254000" algn="l" defTabSz="457200">
              <a:buSzPct val="100000"/>
              <a:buChar char="•"/>
              <a:defRPr sz="2500" b="0"/>
            </a:pPr>
            <a:r>
              <a:rPr dirty="0"/>
              <a:t>Set up conference calls instantly.</a:t>
            </a:r>
          </a:p>
          <a:p>
            <a:pPr marL="254000" indent="-254000" algn="l" defTabSz="457200">
              <a:buSzPct val="100000"/>
              <a:buChar char="•"/>
              <a:defRPr sz="2500" b="0"/>
            </a:pPr>
            <a:r>
              <a:rPr dirty="0"/>
              <a:t>No PINS or dial-in numbers.</a:t>
            </a:r>
          </a:p>
          <a:p>
            <a:pPr marL="254000" indent="-254000" algn="l" defTabSz="457200">
              <a:buSzPct val="100000"/>
              <a:buChar char="•"/>
              <a:defRPr sz="2500" b="0"/>
            </a:pPr>
            <a:r>
              <a:rPr dirty="0"/>
              <a:t>More secure – only those invited can join.</a:t>
            </a:r>
          </a:p>
        </p:txBody>
      </p:sp>
      <p:sp>
        <p:nvSpPr>
          <p:cNvPr id="278" name="Action Cards…"/>
          <p:cNvSpPr txBox="1"/>
          <p:nvPr/>
        </p:nvSpPr>
        <p:spPr>
          <a:xfrm>
            <a:off x="4838276" y="2566762"/>
            <a:ext cx="3583750" cy="5386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lnSpc>
                <a:spcPts val="6500"/>
              </a:lnSpc>
              <a:defRPr sz="2666"/>
            </a:pPr>
            <a:r>
              <a:rPr dirty="0"/>
              <a:t>Action Cards</a:t>
            </a:r>
            <a:endParaRPr sz="1200" b="0" dirty="0"/>
          </a:p>
          <a:p>
            <a:pPr algn="l" defTabSz="457200">
              <a:lnSpc>
                <a:spcPts val="4700"/>
              </a:lnSpc>
              <a:defRPr sz="1200" b="0"/>
            </a:pPr>
            <a:endParaRPr sz="1200" b="0" dirty="0"/>
          </a:p>
          <a:p>
            <a:pPr marL="254000" indent="-254000" algn="l" defTabSz="457200">
              <a:buSzPct val="100000"/>
              <a:buChar char="•"/>
              <a:defRPr sz="2500" b="0"/>
            </a:pPr>
            <a:r>
              <a:rPr dirty="0"/>
              <a:t>Bespoke content created by security consultants</a:t>
            </a:r>
          </a:p>
          <a:p>
            <a:pPr marL="254000" indent="-254000" algn="l" defTabSz="457200">
              <a:buSzPct val="100000"/>
              <a:buChar char="•"/>
              <a:defRPr sz="2500" b="0"/>
            </a:pPr>
            <a:r>
              <a:rPr dirty="0"/>
              <a:t>Instructions to a range of scenarios pre-loaded onto staff phones.</a:t>
            </a:r>
          </a:p>
          <a:p>
            <a:pPr marL="254000" indent="-254000" algn="l" defTabSz="457200">
              <a:buSzPct val="100000"/>
              <a:buChar char="•"/>
              <a:defRPr sz="2500" b="0"/>
            </a:pPr>
            <a:r>
              <a:rPr dirty="0"/>
              <a:t>Contact details for the appropriate manager made easy to access.</a:t>
            </a:r>
            <a:endParaRPr sz="1200" dirty="0"/>
          </a:p>
        </p:txBody>
      </p:sp>
      <p:sp>
        <p:nvSpPr>
          <p:cNvPr id="279" name="Content Delivery…"/>
          <p:cNvSpPr txBox="1"/>
          <p:nvPr/>
        </p:nvSpPr>
        <p:spPr>
          <a:xfrm>
            <a:off x="9397685" y="2670826"/>
            <a:ext cx="3232323" cy="47961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lnSpc>
                <a:spcPts val="6300"/>
              </a:lnSpc>
              <a:defRPr sz="2500"/>
            </a:pPr>
            <a:r>
              <a:rPr dirty="0"/>
              <a:t>Content Delivery</a:t>
            </a:r>
            <a:endParaRPr b="0" dirty="0"/>
          </a:p>
          <a:p>
            <a:pPr algn="l" defTabSz="457200">
              <a:lnSpc>
                <a:spcPts val="6300"/>
              </a:lnSpc>
              <a:defRPr sz="2500" b="0"/>
            </a:pPr>
            <a:endParaRPr b="0" dirty="0"/>
          </a:p>
          <a:p>
            <a:pPr marL="254000" indent="-254000" algn="l" defTabSz="457200">
              <a:buSzPct val="100000"/>
              <a:buChar char="•"/>
              <a:defRPr sz="2500" b="0"/>
            </a:pPr>
            <a:r>
              <a:rPr dirty="0"/>
              <a:t>KTRS Power to respond</a:t>
            </a:r>
          </a:p>
          <a:p>
            <a:pPr marL="254000" indent="-254000" algn="l" defTabSz="457200">
              <a:buSzPct val="100000"/>
              <a:buChar char="•"/>
              <a:defRPr sz="2500" b="0"/>
            </a:pPr>
            <a:r>
              <a:rPr dirty="0"/>
              <a:t>Social media and emergency services curated feeds</a:t>
            </a:r>
          </a:p>
          <a:p>
            <a:pPr marL="254000" indent="-254000" algn="l" defTabSz="457200">
              <a:buSzPct val="100000"/>
              <a:buChar char="•"/>
              <a:defRPr sz="2500" b="0"/>
            </a:pPr>
            <a:r>
              <a:rPr dirty="0"/>
              <a:t>Templated action lists</a:t>
            </a:r>
          </a:p>
          <a:p>
            <a:pPr marL="254000" indent="-254000" algn="l" defTabSz="457200">
              <a:buSzPct val="100000"/>
              <a:buChar char="•"/>
              <a:defRPr sz="2500" b="0"/>
            </a:pPr>
            <a:r>
              <a:rPr dirty="0"/>
              <a:t>Playbook templates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ll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Screen Shot 2018-03-20 at 14.26.24.jpg" descr="Screen Shot 2018-03-20 at 14.26.24.jpg"/>
          <p:cNvPicPr>
            <a:picLocks noChangeAspect="1"/>
          </p:cNvPicPr>
          <p:nvPr/>
        </p:nvPicPr>
        <p:blipFill>
          <a:blip r:embed="rId2" cstate="email">
            <a:alphaModFix amt="52599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87" y="-1"/>
            <a:ext cx="13772593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282" name="Weblink: Fortress Sentinel Page"/>
          <p:cNvSpPr txBox="1"/>
          <p:nvPr/>
        </p:nvSpPr>
        <p:spPr>
          <a:xfrm>
            <a:off x="3838393" y="8652010"/>
            <a:ext cx="5870197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defRPr u="sng">
                <a:solidFill>
                  <a:srgbClr val="878786"/>
                </a:solidFill>
                <a:hlinkClick r:id="rId3"/>
              </a:defRPr>
            </a:lvl1pPr>
          </a:lstStyle>
          <a:p>
            <a:pPr>
              <a:defRPr u="none"/>
            </a:pPr>
            <a:r>
              <a:rPr lang="en-GB" u="sng" dirty="0">
                <a:hlinkClick r:id="rId4"/>
              </a:rPr>
              <a:t>http://fortressas.com/fortress-sentinel/</a:t>
            </a:r>
            <a:endParaRPr u="sng" dirty="0">
              <a:hlinkClick r:id="rId3"/>
            </a:endParaRPr>
          </a:p>
        </p:txBody>
      </p:sp>
      <p:sp>
        <p:nvSpPr>
          <p:cNvPr id="2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  <p:sp>
        <p:nvSpPr>
          <p:cNvPr id="284" name="Call: +44 (0) 20 3858 0099"/>
          <p:cNvSpPr txBox="1"/>
          <p:nvPr/>
        </p:nvSpPr>
        <p:spPr>
          <a:xfrm>
            <a:off x="3931218" y="8018484"/>
            <a:ext cx="5142364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878786"/>
                </a:solidFill>
              </a:defRPr>
            </a:lvl1pPr>
          </a:lstStyle>
          <a:p>
            <a:r>
              <a:t>Call: +44 (0) 20 3858 0099</a:t>
            </a:r>
          </a:p>
        </p:txBody>
      </p:sp>
      <p:sp>
        <p:nvSpPr>
          <p:cNvPr id="285" name="Contact: info@fortressas.com"/>
          <p:cNvSpPr txBox="1"/>
          <p:nvPr/>
        </p:nvSpPr>
        <p:spPr>
          <a:xfrm>
            <a:off x="3929279" y="7380595"/>
            <a:ext cx="5678070" cy="572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100">
                <a:solidFill>
                  <a:srgbClr val="878786"/>
                </a:solidFill>
              </a:defRPr>
            </a:lvl1pPr>
          </a:lstStyle>
          <a:p>
            <a:r>
              <a:t>Contact: info@fortressas.com</a:t>
            </a:r>
          </a:p>
        </p:txBody>
      </p:sp>
      <p:pic>
        <p:nvPicPr>
          <p:cNvPr id="286" name="LatestSentinelLogo.png" descr="LatestSentinelLogo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6518" y="5142046"/>
            <a:ext cx="7751578" cy="176055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7" name="FAS-Logo-Blue.png" descr="FAS-Logo-Blue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7600" y="-1454115"/>
            <a:ext cx="8769600" cy="8769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ll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2DDAC39-329B-7344-A062-D9FF6287873F}"/>
              </a:ext>
            </a:extLst>
          </p:cNvPr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gradFill>
            <a:gsLst>
              <a:gs pos="0">
                <a:srgbClr val="C00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40" name="Rectangle"/>
          <p:cNvSpPr/>
          <p:nvPr/>
        </p:nvSpPr>
        <p:spPr>
          <a:xfrm>
            <a:off x="1135832" y="264697"/>
            <a:ext cx="10461350" cy="1270001"/>
          </a:xfrm>
          <a:prstGeom prst="rect">
            <a:avLst/>
          </a:prstGeom>
          <a:solidFill>
            <a:srgbClr val="FFFFFF">
              <a:alpha val="68281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1" name="A World of Threats"/>
          <p:cNvSpPr txBox="1"/>
          <p:nvPr/>
        </p:nvSpPr>
        <p:spPr>
          <a:xfrm>
            <a:off x="0" y="-270790"/>
            <a:ext cx="13004801" cy="215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5000" b="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A World of Threats </a:t>
            </a:r>
          </a:p>
        </p:txBody>
      </p:sp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85373" y="9296400"/>
            <a:ext cx="227280" cy="32430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pic>
        <p:nvPicPr>
          <p:cNvPr id="143" name="Image" descr="Image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308" y="1665308"/>
            <a:ext cx="10461350" cy="75851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ll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B76065F-A12E-E440-AA9E-C0B3062149ED}"/>
              </a:ext>
            </a:extLst>
          </p:cNvPr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gradFill>
            <a:gsLst>
              <a:gs pos="0">
                <a:srgbClr val="A2D2B5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4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85373" y="9296400"/>
            <a:ext cx="227280" cy="32430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pic>
        <p:nvPicPr>
          <p:cNvPr id="147" name="yudu_logo_icon.png" descr="yudu_logo_icon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30273" y="8602129"/>
            <a:ext cx="1032412" cy="1036047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Rectangle"/>
          <p:cNvSpPr/>
          <p:nvPr/>
        </p:nvSpPr>
        <p:spPr>
          <a:xfrm>
            <a:off x="1163258" y="1664471"/>
            <a:ext cx="10837264" cy="6937658"/>
          </a:xfrm>
          <a:prstGeom prst="rect">
            <a:avLst/>
          </a:prstGeom>
          <a:solidFill>
            <a:schemeClr val="accent1">
              <a:alpha val="9083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9" name="Preparation through awareness, analysis of needs, and learning and development;…"/>
          <p:cNvSpPr txBox="1"/>
          <p:nvPr/>
        </p:nvSpPr>
        <p:spPr>
          <a:xfrm>
            <a:off x="1303946" y="1986272"/>
            <a:ext cx="10696576" cy="6362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spcBef>
                <a:spcPts val="2400"/>
              </a:spcBef>
              <a:defRPr sz="3200" b="0">
                <a:solidFill>
                  <a:srgbClr val="FFFFFF"/>
                </a:solidFill>
              </a:defRPr>
            </a:pPr>
            <a:endParaRPr dirty="0"/>
          </a:p>
          <a:p>
            <a:pPr marL="253999" indent="-253999" algn="l" defTabSz="457200">
              <a:spcBef>
                <a:spcPts val="2400"/>
              </a:spcBef>
              <a:buSzPct val="100000"/>
              <a:buChar char="•"/>
              <a:defRPr sz="3733" b="0">
                <a:solidFill>
                  <a:srgbClr val="FFFFFF"/>
                </a:solidFill>
              </a:defRPr>
            </a:pPr>
            <a:r>
              <a:rPr dirty="0"/>
              <a:t>Preparation through awareness, analysis of needs, and learning and development;</a:t>
            </a:r>
            <a:endParaRPr sz="1200" dirty="0"/>
          </a:p>
          <a:p>
            <a:pPr marL="253999" indent="-253999" algn="l" defTabSz="457200">
              <a:spcBef>
                <a:spcPts val="2400"/>
              </a:spcBef>
              <a:buSzPct val="100000"/>
              <a:buChar char="•"/>
              <a:defRPr sz="3733" b="0">
                <a:solidFill>
                  <a:srgbClr val="FFFFFF"/>
                </a:solidFill>
              </a:defRPr>
            </a:pPr>
            <a:r>
              <a:rPr dirty="0"/>
              <a:t>Coping with the immediate effects of the incident (respond);</a:t>
            </a:r>
            <a:endParaRPr sz="1200" dirty="0"/>
          </a:p>
          <a:p>
            <a:pPr marL="253999" indent="-253999" algn="l" defTabSz="457200">
              <a:spcBef>
                <a:spcPts val="2400"/>
              </a:spcBef>
              <a:buSzPct val="100000"/>
              <a:buChar char="•"/>
              <a:defRPr sz="3733" b="0">
                <a:solidFill>
                  <a:srgbClr val="FFFFFF"/>
                </a:solidFill>
              </a:defRPr>
            </a:pPr>
            <a:r>
              <a:rPr dirty="0"/>
              <a:t>Managing people during the period of disruption (recover);</a:t>
            </a:r>
            <a:endParaRPr sz="1200" dirty="0"/>
          </a:p>
          <a:p>
            <a:pPr marL="253999" indent="-253999" algn="l" defTabSz="457200">
              <a:spcBef>
                <a:spcPts val="2400"/>
              </a:spcBef>
              <a:buSzPct val="100000"/>
              <a:buChar char="•"/>
              <a:defRPr sz="3733" b="0">
                <a:solidFill>
                  <a:srgbClr val="FFFFFF"/>
                </a:solidFill>
              </a:defRPr>
            </a:pPr>
            <a:r>
              <a:rPr dirty="0"/>
              <a:t>Continuing to support the workforce after returning to business as usual (restore)</a:t>
            </a:r>
          </a:p>
        </p:txBody>
      </p:sp>
      <p:sp>
        <p:nvSpPr>
          <p:cNvPr id="150" name="Rectangle"/>
          <p:cNvSpPr/>
          <p:nvPr/>
        </p:nvSpPr>
        <p:spPr>
          <a:xfrm>
            <a:off x="840280" y="264697"/>
            <a:ext cx="11623908" cy="1270001"/>
          </a:xfrm>
          <a:prstGeom prst="rect">
            <a:avLst/>
          </a:prstGeom>
          <a:solidFill>
            <a:srgbClr val="FFFFFF">
              <a:alpha val="82195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51" name="ISO 22330 - The people Aspects of BC"/>
          <p:cNvSpPr txBox="1">
            <a:spLocks noGrp="1"/>
          </p:cNvSpPr>
          <p:nvPr>
            <p:ph type="title"/>
          </p:nvPr>
        </p:nvSpPr>
        <p:spPr>
          <a:xfrm>
            <a:off x="608823" y="66855"/>
            <a:ext cx="12086822" cy="166568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5000">
                <a:solidFill>
                  <a:srgbClr val="020202"/>
                </a:solidFill>
              </a:defRPr>
            </a:lvl1pPr>
          </a:lstStyle>
          <a:p>
            <a:r>
              <a:t>ISO 22330 - The people Aspects of BC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ll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1" build="p" bldLvl="5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Screen Shot 2018-03-20 at 14.26.24.jpg" descr="Screen Shot 2018-03-20 at 14.26.2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0436" y="-1"/>
            <a:ext cx="13772593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Rectangle"/>
          <p:cNvSpPr/>
          <p:nvPr/>
        </p:nvSpPr>
        <p:spPr>
          <a:xfrm>
            <a:off x="637233" y="264697"/>
            <a:ext cx="11932097" cy="1270001"/>
          </a:xfrm>
          <a:prstGeom prst="rect">
            <a:avLst/>
          </a:prstGeom>
          <a:solidFill>
            <a:srgbClr val="FFFFFF">
              <a:alpha val="68281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56" name="Duty of Care in an incident"/>
          <p:cNvSpPr txBox="1">
            <a:spLocks noGrp="1"/>
          </p:cNvSpPr>
          <p:nvPr>
            <p:ph type="title"/>
          </p:nvPr>
        </p:nvSpPr>
        <p:spPr>
          <a:xfrm>
            <a:off x="559870" y="-58701"/>
            <a:ext cx="12086822" cy="166568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5000"/>
            </a:lvl1pPr>
          </a:lstStyle>
          <a:p>
            <a:r>
              <a:t>Duty of Care in an incident </a:t>
            </a:r>
          </a:p>
        </p:txBody>
      </p:sp>
      <p:sp>
        <p:nvSpPr>
          <p:cNvPr id="15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85373" y="9296400"/>
            <a:ext cx="227280" cy="32430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pic>
        <p:nvPicPr>
          <p:cNvPr id="158" name="yudu_logo_icon.png" descr="yudu_logo_icon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30273" y="8602129"/>
            <a:ext cx="1032412" cy="1036047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Rectangle"/>
          <p:cNvSpPr/>
          <p:nvPr/>
        </p:nvSpPr>
        <p:spPr>
          <a:xfrm>
            <a:off x="617589" y="1888503"/>
            <a:ext cx="11971384" cy="6950832"/>
          </a:xfrm>
          <a:prstGeom prst="rect">
            <a:avLst/>
          </a:prstGeom>
          <a:solidFill>
            <a:schemeClr val="accent1">
              <a:alpha val="9083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0" name="“An employer can be deemed to have breached their duty of care by failing to do everything that was reasonable in the circumstances to keep the employee safe from harm.”"/>
          <p:cNvSpPr txBox="1"/>
          <p:nvPr/>
        </p:nvSpPr>
        <p:spPr>
          <a:xfrm>
            <a:off x="1281112" y="3050261"/>
            <a:ext cx="10163496" cy="2723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160000"/>
              </a:lnSpc>
              <a:spcBef>
                <a:spcPts val="6900"/>
              </a:spcBef>
              <a:defRPr sz="3000" b="0">
                <a:solidFill>
                  <a:srgbClr val="FFFFFF"/>
                </a:solidFill>
              </a:defRPr>
            </a:lvl1pPr>
          </a:lstStyle>
          <a:p>
            <a:r>
              <a:t>“An employer can be deemed to have breached their duty of care by failing to do everything that was reasonable in the circumstances to keep the employee safe from harm.”</a:t>
            </a:r>
          </a:p>
        </p:txBody>
      </p:sp>
      <p:sp>
        <p:nvSpPr>
          <p:cNvPr id="161" name="What is “Reasonable?”"/>
          <p:cNvSpPr txBox="1"/>
          <p:nvPr/>
        </p:nvSpPr>
        <p:spPr>
          <a:xfrm>
            <a:off x="637233" y="5605261"/>
            <a:ext cx="11951741" cy="12511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160000"/>
              </a:lnSpc>
              <a:spcBef>
                <a:spcPts val="6900"/>
              </a:spcBef>
              <a:defRPr sz="5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/>
            <a:r>
              <a:rPr dirty="0"/>
              <a:t>What is “Reasonable?”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ll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2" dur="1500" fill="hold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5" dur="1500" fill="hold"/>
                                        <p:tgtEl>
                                          <p:spTgt spid="1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1" build="p" bldLvl="5" animBg="1" advAuto="0"/>
      <p:bldP spid="160" grpId="2" build="p" bldLvl="5" animBg="1" advAuto="0"/>
      <p:bldP spid="161" grpId="3" build="p" bldLvl="5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Screen Shot 2018-03-20 at 14.26.24.jpg" descr="Screen Shot 2018-03-20 at 14.26.2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0436" y="-1"/>
            <a:ext cx="13772593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Rectangle"/>
          <p:cNvSpPr/>
          <p:nvPr/>
        </p:nvSpPr>
        <p:spPr>
          <a:xfrm>
            <a:off x="766528" y="264697"/>
            <a:ext cx="11784644" cy="1270001"/>
          </a:xfrm>
          <a:prstGeom prst="rect">
            <a:avLst/>
          </a:prstGeom>
          <a:solidFill>
            <a:srgbClr val="FFFFFF">
              <a:alpha val="68281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6" name="What do we do today?"/>
          <p:cNvSpPr txBox="1">
            <a:spLocks noGrp="1"/>
          </p:cNvSpPr>
          <p:nvPr>
            <p:ph type="title"/>
          </p:nvPr>
        </p:nvSpPr>
        <p:spPr>
          <a:xfrm>
            <a:off x="781462" y="82550"/>
            <a:ext cx="12086823" cy="166568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5000"/>
            </a:lvl1pPr>
          </a:lstStyle>
          <a:p>
            <a:r>
              <a:t>What do we do today?   </a:t>
            </a:r>
          </a:p>
        </p:txBody>
      </p:sp>
      <p:sp>
        <p:nvSpPr>
          <p:cNvPr id="16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85373" y="9296400"/>
            <a:ext cx="227280" cy="32430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pic>
        <p:nvPicPr>
          <p:cNvPr id="168" name="yudu_logo_icon.png" descr="yudu_logo_icon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30273" y="8602129"/>
            <a:ext cx="1032412" cy="1036047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Rectangle"/>
          <p:cNvSpPr/>
          <p:nvPr/>
        </p:nvSpPr>
        <p:spPr>
          <a:xfrm>
            <a:off x="746884" y="1724919"/>
            <a:ext cx="11784645" cy="6767280"/>
          </a:xfrm>
          <a:prstGeom prst="rect">
            <a:avLst/>
          </a:prstGeom>
          <a:solidFill>
            <a:schemeClr val="accent1">
              <a:alpha val="9083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70" name="Fire Alarms - It is a statutory duty: Evacuation…"/>
          <p:cNvSpPr txBox="1"/>
          <p:nvPr/>
        </p:nvSpPr>
        <p:spPr>
          <a:xfrm>
            <a:off x="1154112" y="2473155"/>
            <a:ext cx="10696576" cy="5404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57200" indent="-457200" algn="l">
              <a:lnSpc>
                <a:spcPct val="90000"/>
              </a:lnSpc>
              <a:spcBef>
                <a:spcPts val="1800"/>
              </a:spcBef>
              <a:buSzPct val="100000"/>
              <a:buChar char="•"/>
              <a:defRPr sz="3000" b="0">
                <a:solidFill>
                  <a:srgbClr val="FFFFFF"/>
                </a:solidFill>
              </a:defRPr>
            </a:pPr>
            <a:r>
              <a:t>Fire Alarms - It is a statutory duty: Evacuation</a:t>
            </a:r>
          </a:p>
          <a:p>
            <a:pPr marL="901700" lvl="1" indent="-457200" algn="l">
              <a:lnSpc>
                <a:spcPct val="90000"/>
              </a:lnSpc>
              <a:spcBef>
                <a:spcPts val="1800"/>
              </a:spcBef>
              <a:buSzPct val="100000"/>
              <a:buChar char="•"/>
              <a:defRPr sz="3000" b="0">
                <a:solidFill>
                  <a:srgbClr val="FFFFFF"/>
                </a:solidFill>
              </a:defRPr>
            </a:pPr>
            <a:r>
              <a:t>Companies have a legal obligation to have evacuation plans and ensure a building is safely evacuated - the role of the fire marshal.</a:t>
            </a:r>
          </a:p>
          <a:p>
            <a:pPr marL="901700" lvl="1" indent="-457200" algn="l">
              <a:lnSpc>
                <a:spcPct val="90000"/>
              </a:lnSpc>
              <a:spcBef>
                <a:spcPts val="1800"/>
              </a:spcBef>
              <a:buSzPct val="100000"/>
              <a:buChar char="•"/>
              <a:defRPr sz="3000" b="0">
                <a:solidFill>
                  <a:srgbClr val="FFFFFF"/>
                </a:solidFill>
              </a:defRPr>
            </a:pPr>
            <a:r>
              <a:t>Consider: false alarms, deliberate activation, counter instructions &amp; evacuation risks. </a:t>
            </a:r>
          </a:p>
          <a:p>
            <a:pPr marL="457200" indent="-457200" algn="l">
              <a:lnSpc>
                <a:spcPct val="90000"/>
              </a:lnSpc>
              <a:spcBef>
                <a:spcPts val="1800"/>
              </a:spcBef>
              <a:buSzPct val="100000"/>
              <a:buChar char="•"/>
              <a:defRPr sz="3000" b="0">
                <a:solidFill>
                  <a:srgbClr val="FFFFFF"/>
                </a:solidFill>
              </a:defRPr>
            </a:pPr>
            <a:r>
              <a:t>BUT is it reasonable to do more?</a:t>
            </a:r>
          </a:p>
          <a:p>
            <a:pPr marL="901700" lvl="1" indent="-457200" algn="l">
              <a:lnSpc>
                <a:spcPct val="90000"/>
              </a:lnSpc>
              <a:spcBef>
                <a:spcPts val="1800"/>
              </a:spcBef>
              <a:buSzPct val="100000"/>
              <a:buChar char="•"/>
              <a:defRPr sz="3000" b="0">
                <a:solidFill>
                  <a:srgbClr val="FFFFFF"/>
                </a:solidFill>
              </a:defRPr>
            </a:pPr>
            <a:r>
              <a:t>Invacuation, lockdowns, safe spaces.</a:t>
            </a:r>
          </a:p>
          <a:p>
            <a:pPr marL="901700" lvl="1" indent="-457200" algn="l">
              <a:lnSpc>
                <a:spcPct val="90000"/>
              </a:lnSpc>
              <a:spcBef>
                <a:spcPts val="1800"/>
              </a:spcBef>
              <a:buSzPct val="100000"/>
              <a:buChar char="•"/>
              <a:defRPr sz="3000" b="0">
                <a:solidFill>
                  <a:srgbClr val="FFFFFF"/>
                </a:solidFill>
              </a:defRPr>
            </a:pPr>
            <a:r>
              <a:t>Ensure staff at meetings or lunch, travellers to work, home workers &amp; lone workers are safe and informed.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ll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1" build="p" bldLvl="5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2D2B5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Rectangle"/>
          <p:cNvSpPr/>
          <p:nvPr/>
        </p:nvSpPr>
        <p:spPr>
          <a:xfrm>
            <a:off x="626360" y="280392"/>
            <a:ext cx="11842089" cy="1270001"/>
          </a:xfrm>
          <a:prstGeom prst="rect">
            <a:avLst/>
          </a:prstGeom>
          <a:solidFill>
            <a:srgbClr val="FFFFFF">
              <a:alpha val="68281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74" name="What we SHOULD and CAN do today?"/>
          <p:cNvSpPr txBox="1">
            <a:spLocks noGrp="1"/>
          </p:cNvSpPr>
          <p:nvPr>
            <p:ph type="title"/>
          </p:nvPr>
        </p:nvSpPr>
        <p:spPr>
          <a:xfrm>
            <a:off x="458989" y="82550"/>
            <a:ext cx="12086822" cy="166568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5000"/>
            </a:lvl1pPr>
          </a:lstStyle>
          <a:p>
            <a:r>
              <a:t>What we SHOULD and CAN do today?   </a:t>
            </a:r>
          </a:p>
        </p:txBody>
      </p:sp>
      <p:sp>
        <p:nvSpPr>
          <p:cNvPr id="17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85373" y="9296400"/>
            <a:ext cx="227280" cy="32430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pic>
        <p:nvPicPr>
          <p:cNvPr id="176" name="yudu_logo_icon.png" descr="yudu_logo_icon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30273" y="8602129"/>
            <a:ext cx="1032412" cy="1036047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Rectangle"/>
          <p:cNvSpPr/>
          <p:nvPr/>
        </p:nvSpPr>
        <p:spPr>
          <a:xfrm>
            <a:off x="746884" y="2552435"/>
            <a:ext cx="11842089" cy="5939764"/>
          </a:xfrm>
          <a:prstGeom prst="rect">
            <a:avLst/>
          </a:prstGeom>
          <a:solidFill>
            <a:schemeClr val="accent1">
              <a:alpha val="9083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78" name="Immediate notification of what to do to stay safe…"/>
          <p:cNvSpPr txBox="1"/>
          <p:nvPr/>
        </p:nvSpPr>
        <p:spPr>
          <a:xfrm>
            <a:off x="1319641" y="3324810"/>
            <a:ext cx="10696576" cy="4395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57200" indent="-457200" algn="l">
              <a:lnSpc>
                <a:spcPct val="90000"/>
              </a:lnSpc>
              <a:spcBef>
                <a:spcPts val="1800"/>
              </a:spcBef>
              <a:buSzPct val="100000"/>
              <a:buChar char="•"/>
              <a:defRPr sz="3000" b="0">
                <a:solidFill>
                  <a:srgbClr val="FFFFFF"/>
                </a:solidFill>
              </a:defRPr>
            </a:pPr>
            <a:r>
              <a:t>Immediate notification of what to do to stay safe</a:t>
            </a:r>
          </a:p>
          <a:p>
            <a:pPr marL="457200" indent="-457200" algn="l">
              <a:lnSpc>
                <a:spcPct val="90000"/>
              </a:lnSpc>
              <a:spcBef>
                <a:spcPts val="1800"/>
              </a:spcBef>
              <a:buSzPct val="100000"/>
              <a:buChar char="•"/>
              <a:defRPr sz="3000" b="0">
                <a:solidFill>
                  <a:srgbClr val="FFFFFF"/>
                </a:solidFill>
              </a:defRPr>
            </a:pPr>
            <a:r>
              <a:t>Conduct a positive check people are safe </a:t>
            </a:r>
          </a:p>
          <a:p>
            <a:pPr marL="457200" indent="-457200" algn="l">
              <a:lnSpc>
                <a:spcPct val="90000"/>
              </a:lnSpc>
              <a:spcBef>
                <a:spcPts val="1800"/>
              </a:spcBef>
              <a:buSzPct val="100000"/>
              <a:buChar char="•"/>
              <a:defRPr sz="3000" b="0">
                <a:solidFill>
                  <a:srgbClr val="FFFFFF"/>
                </a:solidFill>
              </a:defRPr>
            </a:pPr>
            <a:r>
              <a:t>Track down non-responders</a:t>
            </a:r>
          </a:p>
          <a:p>
            <a:pPr marL="457200" indent="-457200" algn="l">
              <a:lnSpc>
                <a:spcPct val="90000"/>
              </a:lnSpc>
              <a:spcBef>
                <a:spcPts val="1800"/>
              </a:spcBef>
              <a:buSzPct val="100000"/>
              <a:buChar char="•"/>
              <a:defRPr sz="3000" b="0">
                <a:solidFill>
                  <a:srgbClr val="FFFFFF"/>
                </a:solidFill>
              </a:defRPr>
            </a:pPr>
            <a:r>
              <a:t>Communicate with those at risk</a:t>
            </a:r>
          </a:p>
          <a:p>
            <a:pPr marL="457200" indent="-457200" algn="l">
              <a:lnSpc>
                <a:spcPct val="90000"/>
              </a:lnSpc>
              <a:spcBef>
                <a:spcPts val="1800"/>
              </a:spcBef>
              <a:buSzPct val="100000"/>
              <a:buChar char="•"/>
              <a:defRPr sz="3000" b="0">
                <a:solidFill>
                  <a:srgbClr val="FFFFFF"/>
                </a:solidFill>
              </a:defRPr>
            </a:pPr>
            <a:r>
              <a:t>Provide staff with access to key numbers to call.</a:t>
            </a:r>
          </a:p>
          <a:p>
            <a:pPr marL="457200" indent="-457200" algn="l">
              <a:lnSpc>
                <a:spcPct val="90000"/>
              </a:lnSpc>
              <a:spcBef>
                <a:spcPts val="1800"/>
              </a:spcBef>
              <a:buSzPct val="100000"/>
              <a:buChar char="•"/>
              <a:defRPr sz="3000" b="0">
                <a:solidFill>
                  <a:srgbClr val="FFFFFF"/>
                </a:solidFill>
              </a:defRPr>
            </a:pPr>
            <a:r>
              <a:t>Provide staff with detailed information and instructions </a:t>
            </a:r>
          </a:p>
          <a:p>
            <a:pPr marL="457200" indent="-457200" algn="l">
              <a:lnSpc>
                <a:spcPct val="90000"/>
              </a:lnSpc>
              <a:spcBef>
                <a:spcPts val="1800"/>
              </a:spcBef>
              <a:buSzPct val="100000"/>
              <a:buChar char="•"/>
              <a:defRPr sz="3000" b="0">
                <a:solidFill>
                  <a:srgbClr val="FFFFFF"/>
                </a:solidFill>
              </a:defRPr>
            </a:pPr>
            <a:r>
              <a:t>Provide regular updates throughout the incident life.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ll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" grpId="1" build="p" bldLvl="5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Rectangle"/>
          <p:cNvSpPr/>
          <p:nvPr/>
        </p:nvSpPr>
        <p:spPr>
          <a:xfrm>
            <a:off x="637233" y="264697"/>
            <a:ext cx="11932097" cy="1270001"/>
          </a:xfrm>
          <a:prstGeom prst="rect">
            <a:avLst/>
          </a:prstGeom>
          <a:solidFill>
            <a:srgbClr val="FFFFFF">
              <a:alpha val="68281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82" name="Yes/no answers - Fast evaluation."/>
          <p:cNvSpPr txBox="1"/>
          <p:nvPr/>
        </p:nvSpPr>
        <p:spPr>
          <a:xfrm>
            <a:off x="0" y="-270790"/>
            <a:ext cx="13004801" cy="215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5000" b="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Yes/no answers - Fast evaluation.  </a:t>
            </a:r>
          </a:p>
        </p:txBody>
      </p:sp>
      <p:pic>
        <p:nvPicPr>
          <p:cNvPr id="183" name="Screen Shot 2018-03-20 at 08.57.25.png" descr="Screen Shot 2018-03-20 at 08.57.25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98997" y="8768351"/>
            <a:ext cx="1032412" cy="950699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Rectangle"/>
          <p:cNvSpPr/>
          <p:nvPr/>
        </p:nvSpPr>
        <p:spPr>
          <a:xfrm>
            <a:off x="653812" y="7322867"/>
            <a:ext cx="11220398" cy="1959098"/>
          </a:xfrm>
          <a:prstGeom prst="rect">
            <a:avLst/>
          </a:prstGeom>
          <a:solidFill>
            <a:schemeClr val="accent1">
              <a:alpha val="70016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85" name="Yes/No answers give immediate picture.…"/>
          <p:cNvSpPr txBox="1"/>
          <p:nvPr/>
        </p:nvSpPr>
        <p:spPr>
          <a:xfrm>
            <a:off x="779368" y="7885127"/>
            <a:ext cx="11220398" cy="1259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228599" indent="-228599" algn="l">
              <a:lnSpc>
                <a:spcPct val="150000"/>
              </a:lnSpc>
              <a:buSzPct val="100000"/>
              <a:buChar char="•"/>
              <a:defRPr sz="3000">
                <a:solidFill>
                  <a:srgbClr val="FFFFFF"/>
                </a:solidFill>
              </a:defRPr>
            </a:pPr>
            <a:r>
              <a:t>Yes/No answers give immediate picture.</a:t>
            </a:r>
          </a:p>
          <a:p>
            <a:pPr marL="228599" indent="-228599" algn="l">
              <a:lnSpc>
                <a:spcPct val="150000"/>
              </a:lnSpc>
              <a:buSzPct val="100000"/>
              <a:buChar char="•"/>
              <a:defRPr sz="3000">
                <a:solidFill>
                  <a:srgbClr val="FFFFFF"/>
                </a:solidFill>
              </a:defRPr>
            </a:pPr>
            <a:r>
              <a:t>Focusses resources on the exceptions and non responders  </a:t>
            </a:r>
          </a:p>
        </p:txBody>
      </p:sp>
      <p:sp>
        <p:nvSpPr>
          <p:cNvPr id="18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85373" y="9296400"/>
            <a:ext cx="227280" cy="32430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pic>
        <p:nvPicPr>
          <p:cNvPr id="187" name="Screen Shot 2018-10-03 at 11.16.35.png" descr="Screen Shot 2018-10-03 at 11.16.35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111" y="1390964"/>
            <a:ext cx="13004801" cy="59174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ll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1" build="p" bldLvl="5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D2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"/>
          <p:cNvSpPr/>
          <p:nvPr/>
        </p:nvSpPr>
        <p:spPr>
          <a:xfrm>
            <a:off x="637233" y="264697"/>
            <a:ext cx="11932097" cy="1270001"/>
          </a:xfrm>
          <a:prstGeom prst="rect">
            <a:avLst/>
          </a:prstGeom>
          <a:solidFill>
            <a:srgbClr val="FFFFFF">
              <a:alpha val="68281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91" name="What are the Technology Challenges?"/>
          <p:cNvSpPr txBox="1">
            <a:spLocks noGrp="1"/>
          </p:cNvSpPr>
          <p:nvPr>
            <p:ph type="title"/>
          </p:nvPr>
        </p:nvSpPr>
        <p:spPr>
          <a:xfrm>
            <a:off x="640212" y="51161"/>
            <a:ext cx="12086822" cy="166568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5000"/>
            </a:lvl1pPr>
          </a:lstStyle>
          <a:p>
            <a:r>
              <a:t>What are the Technology Challenges?  </a:t>
            </a:r>
          </a:p>
        </p:txBody>
      </p:sp>
      <p:sp>
        <p:nvSpPr>
          <p:cNvPr id="1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85373" y="9296400"/>
            <a:ext cx="227280" cy="32430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pic>
        <p:nvPicPr>
          <p:cNvPr id="193" name="yudu_logo_icon.png" descr="yudu_logo_icon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30273" y="8602129"/>
            <a:ext cx="1032412" cy="1036047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Rectangle"/>
          <p:cNvSpPr/>
          <p:nvPr/>
        </p:nvSpPr>
        <p:spPr>
          <a:xfrm>
            <a:off x="746884" y="1724797"/>
            <a:ext cx="10977952" cy="7411917"/>
          </a:xfrm>
          <a:prstGeom prst="rect">
            <a:avLst/>
          </a:prstGeom>
          <a:solidFill>
            <a:schemeClr val="accent1">
              <a:alpha val="9083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95" name="Loss of Cell phone signal or overload of networks…"/>
          <p:cNvSpPr txBox="1"/>
          <p:nvPr/>
        </p:nvSpPr>
        <p:spPr>
          <a:xfrm>
            <a:off x="1103741" y="2026822"/>
            <a:ext cx="10696576" cy="695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57200" indent="-457200" algn="l">
              <a:lnSpc>
                <a:spcPct val="90000"/>
              </a:lnSpc>
              <a:spcBef>
                <a:spcPts val="1800"/>
              </a:spcBef>
              <a:buSzPct val="100000"/>
              <a:buChar char="•"/>
              <a:defRPr sz="3000" b="0">
                <a:solidFill>
                  <a:srgbClr val="FFFFFF"/>
                </a:solidFill>
              </a:defRPr>
            </a:pPr>
            <a:r>
              <a:t>Loss of Cell phone signal or overload of networks</a:t>
            </a:r>
          </a:p>
          <a:p>
            <a:pPr marL="457200" indent="-457200" algn="l">
              <a:lnSpc>
                <a:spcPct val="90000"/>
              </a:lnSpc>
              <a:spcBef>
                <a:spcPts val="1800"/>
              </a:spcBef>
              <a:buSzPct val="100000"/>
              <a:buChar char="•"/>
              <a:defRPr sz="3000" b="0">
                <a:solidFill>
                  <a:srgbClr val="FFFFFF"/>
                </a:solidFill>
              </a:defRPr>
            </a:pPr>
            <a:r>
              <a:t>People using different devices (desk, mobile, fixed line)</a:t>
            </a:r>
          </a:p>
          <a:p>
            <a:pPr marL="457200" indent="-457200" algn="l">
              <a:lnSpc>
                <a:spcPct val="90000"/>
              </a:lnSpc>
              <a:spcBef>
                <a:spcPts val="1800"/>
              </a:spcBef>
              <a:buSzPct val="100000"/>
              <a:buChar char="•"/>
              <a:defRPr sz="3000" b="0">
                <a:solidFill>
                  <a:srgbClr val="FFFFFF"/>
                </a:solidFill>
              </a:defRPr>
            </a:pPr>
            <a:r>
              <a:t>Overload of sms and instant messaging alerts</a:t>
            </a:r>
          </a:p>
          <a:p>
            <a:pPr marL="457200" indent="-457200" algn="l">
              <a:lnSpc>
                <a:spcPct val="90000"/>
              </a:lnSpc>
              <a:spcBef>
                <a:spcPts val="1800"/>
              </a:spcBef>
              <a:buSzPct val="100000"/>
              <a:buChar char="•"/>
              <a:defRPr sz="3000" b="0">
                <a:solidFill>
                  <a:srgbClr val="FFFFFF"/>
                </a:solidFill>
              </a:defRPr>
            </a:pPr>
            <a:r>
              <a:t>Telcos all having different capabilities and rules</a:t>
            </a:r>
          </a:p>
          <a:p>
            <a:pPr marL="457200" indent="-457200" algn="l">
              <a:lnSpc>
                <a:spcPct val="90000"/>
              </a:lnSpc>
              <a:spcBef>
                <a:spcPts val="1800"/>
              </a:spcBef>
              <a:buSzPct val="100000"/>
              <a:buChar char="•"/>
              <a:defRPr sz="3000" b="0">
                <a:solidFill>
                  <a:srgbClr val="FFFFFF"/>
                </a:solidFill>
              </a:defRPr>
            </a:pPr>
            <a:r>
              <a:t>Incomplete and degradation of return sms messages</a:t>
            </a:r>
          </a:p>
          <a:p>
            <a:pPr marL="457200" indent="-457200" algn="l">
              <a:lnSpc>
                <a:spcPct val="90000"/>
              </a:lnSpc>
              <a:spcBef>
                <a:spcPts val="1800"/>
              </a:spcBef>
              <a:buSzPct val="100000"/>
              <a:buChar char="•"/>
              <a:defRPr sz="3000" b="0">
                <a:solidFill>
                  <a:srgbClr val="FFFFFF"/>
                </a:solidFill>
              </a:defRPr>
            </a:pPr>
            <a:r>
              <a:t>No access to incident control rooms</a:t>
            </a:r>
          </a:p>
          <a:p>
            <a:pPr marL="457200" indent="-457200" algn="l">
              <a:lnSpc>
                <a:spcPct val="90000"/>
              </a:lnSpc>
              <a:spcBef>
                <a:spcPts val="1800"/>
              </a:spcBef>
              <a:buSzPct val="100000"/>
              <a:buChar char="•"/>
              <a:defRPr sz="3000" b="0">
                <a:solidFill>
                  <a:srgbClr val="FFFFFF"/>
                </a:solidFill>
              </a:defRPr>
            </a:pPr>
            <a:r>
              <a:t>Occasional nature of incidents leading to unfamiliar tech</a:t>
            </a:r>
          </a:p>
          <a:p>
            <a:pPr marL="457200" indent="-457200" algn="l">
              <a:lnSpc>
                <a:spcPct val="90000"/>
              </a:lnSpc>
              <a:spcBef>
                <a:spcPts val="1800"/>
              </a:spcBef>
              <a:buSzPct val="100000"/>
              <a:buChar char="•"/>
              <a:defRPr sz="3000" b="0">
                <a:solidFill>
                  <a:srgbClr val="FFFFFF"/>
                </a:solidFill>
              </a:defRPr>
            </a:pPr>
            <a:r>
              <a:t>Information overload for incident teams</a:t>
            </a:r>
          </a:p>
          <a:p>
            <a:pPr marL="457200" indent="-457200" algn="l">
              <a:lnSpc>
                <a:spcPct val="90000"/>
              </a:lnSpc>
              <a:spcBef>
                <a:spcPts val="1800"/>
              </a:spcBef>
              <a:buSzPct val="100000"/>
              <a:buChar char="•"/>
              <a:defRPr sz="3000" b="0">
                <a:solidFill>
                  <a:srgbClr val="FFFFFF"/>
                </a:solidFill>
              </a:defRPr>
            </a:pPr>
            <a:r>
              <a:t>Clutter and deluge of Social Media information</a:t>
            </a:r>
          </a:p>
          <a:p>
            <a:pPr marL="457200" indent="-457200" algn="l">
              <a:lnSpc>
                <a:spcPct val="90000"/>
              </a:lnSpc>
              <a:spcBef>
                <a:spcPts val="1800"/>
              </a:spcBef>
              <a:buSzPct val="100000"/>
              <a:buChar char="•"/>
              <a:defRPr sz="3000" b="0">
                <a:solidFill>
                  <a:srgbClr val="FFFFFF"/>
                </a:solidFill>
              </a:defRPr>
            </a:pPr>
            <a:r>
              <a:t>Humans ability to forget their training</a:t>
            </a:r>
          </a:p>
          <a:p>
            <a:pPr marL="457200" indent="-457200" algn="l">
              <a:lnSpc>
                <a:spcPct val="90000"/>
              </a:lnSpc>
              <a:spcBef>
                <a:spcPts val="1800"/>
              </a:spcBef>
              <a:buSzPct val="100000"/>
              <a:buChar char="•"/>
              <a:defRPr sz="3000" b="0">
                <a:solidFill>
                  <a:srgbClr val="FFFFFF"/>
                </a:solidFill>
              </a:defRPr>
            </a:pPr>
            <a:r>
              <a:t>Humans propensity to “wing it”.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ll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" grpId="1" build="p" bldLvl="5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431D46-778B-A347-AE1E-AEEDA14BA768}"/>
              </a:ext>
            </a:extLst>
          </p:cNvPr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98" name="Rectangle"/>
          <p:cNvSpPr/>
          <p:nvPr/>
        </p:nvSpPr>
        <p:spPr>
          <a:xfrm>
            <a:off x="637233" y="264697"/>
            <a:ext cx="12086822" cy="1552502"/>
          </a:xfrm>
          <a:prstGeom prst="rect">
            <a:avLst/>
          </a:prstGeom>
          <a:solidFill>
            <a:srgbClr val="FFFFFF">
              <a:alpha val="68281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99" name="Communications: The need for multiple channels"/>
          <p:cNvSpPr txBox="1">
            <a:spLocks noGrp="1"/>
          </p:cNvSpPr>
          <p:nvPr>
            <p:ph type="title"/>
          </p:nvPr>
        </p:nvSpPr>
        <p:spPr>
          <a:xfrm>
            <a:off x="458989" y="208105"/>
            <a:ext cx="12086822" cy="166568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5000"/>
            </a:lvl1pPr>
          </a:lstStyle>
          <a:p>
            <a:r>
              <a:t>Communications: The need for multiple channels   </a:t>
            </a:r>
          </a:p>
        </p:txBody>
      </p:sp>
      <p:sp>
        <p:nvSpPr>
          <p:cNvPr id="20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85373" y="9296400"/>
            <a:ext cx="227280" cy="32430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201" name="Rectangle"/>
          <p:cNvSpPr/>
          <p:nvPr/>
        </p:nvSpPr>
        <p:spPr>
          <a:xfrm>
            <a:off x="651193" y="1915298"/>
            <a:ext cx="12058901" cy="6743424"/>
          </a:xfrm>
          <a:prstGeom prst="rect">
            <a:avLst/>
          </a:prstGeom>
          <a:solidFill>
            <a:schemeClr val="accent1">
              <a:alpha val="9083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202" name="yudu_logo_icon.png" descr="yudu_logo_icon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30273" y="8602129"/>
            <a:ext cx="1032412" cy="1036047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Challenge 1 - Getting people’s attention: Location…"/>
          <p:cNvSpPr txBox="1"/>
          <p:nvPr/>
        </p:nvSpPr>
        <p:spPr>
          <a:xfrm>
            <a:off x="887572" y="2231202"/>
            <a:ext cx="10696576" cy="63184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57200" indent="-457200" algn="l">
              <a:lnSpc>
                <a:spcPct val="90000"/>
              </a:lnSpc>
              <a:spcBef>
                <a:spcPts val="1800"/>
              </a:spcBef>
              <a:buSzPct val="100000"/>
              <a:buChar char="•"/>
              <a:defRPr sz="3000" b="0">
                <a:solidFill>
                  <a:srgbClr val="FFFFFF"/>
                </a:solidFill>
              </a:defRPr>
            </a:pPr>
            <a:r>
              <a:t>Challenge 1 - Getting people’s attention: Location</a:t>
            </a:r>
          </a:p>
          <a:p>
            <a:pPr marL="901700" lvl="1" indent="-457200" algn="l">
              <a:lnSpc>
                <a:spcPct val="90000"/>
              </a:lnSpc>
              <a:spcBef>
                <a:spcPts val="1800"/>
              </a:spcBef>
              <a:buSzPct val="100000"/>
              <a:buChar char="•"/>
              <a:defRPr sz="3000" b="0">
                <a:solidFill>
                  <a:srgbClr val="FFFFFF"/>
                </a:solidFill>
              </a:defRPr>
            </a:pPr>
            <a:r>
              <a:t>At the desk…………email &amp; work phone</a:t>
            </a:r>
          </a:p>
          <a:p>
            <a:pPr marL="901700" lvl="1" indent="-457200" algn="l">
              <a:lnSpc>
                <a:spcPct val="90000"/>
              </a:lnSpc>
              <a:spcBef>
                <a:spcPts val="1800"/>
              </a:spcBef>
              <a:buSzPct val="100000"/>
              <a:buChar char="•"/>
              <a:defRPr sz="3000" b="0">
                <a:solidFill>
                  <a:srgbClr val="FFFFFF"/>
                </a:solidFill>
              </a:defRPr>
            </a:pPr>
            <a:r>
              <a:t>Away from the desk………..SMS and in-app messaging</a:t>
            </a:r>
          </a:p>
          <a:p>
            <a:pPr marL="457200" indent="-457200" algn="l">
              <a:lnSpc>
                <a:spcPct val="90000"/>
              </a:lnSpc>
              <a:spcBef>
                <a:spcPts val="1800"/>
              </a:spcBef>
              <a:buSzPct val="100000"/>
              <a:buChar char="•"/>
              <a:defRPr sz="3000" b="0">
                <a:solidFill>
                  <a:srgbClr val="FFFFFF"/>
                </a:solidFill>
              </a:defRPr>
            </a:pPr>
            <a:r>
              <a:t>Challenge 2 - Getting people’s attention: Alerts</a:t>
            </a:r>
          </a:p>
          <a:p>
            <a:pPr marL="901700" lvl="1" indent="-457200" algn="l">
              <a:lnSpc>
                <a:spcPct val="90000"/>
              </a:lnSpc>
              <a:spcBef>
                <a:spcPts val="1800"/>
              </a:spcBef>
              <a:buSzPct val="100000"/>
              <a:buChar char="•"/>
              <a:defRPr sz="3000" b="0">
                <a:solidFill>
                  <a:srgbClr val="FFFFFF"/>
                </a:solidFill>
              </a:defRPr>
            </a:pPr>
            <a:r>
              <a:t>Phones set to silence </a:t>
            </a:r>
          </a:p>
          <a:p>
            <a:pPr marL="901700" lvl="1" indent="-457200" algn="l">
              <a:lnSpc>
                <a:spcPct val="90000"/>
              </a:lnSpc>
              <a:spcBef>
                <a:spcPts val="1800"/>
              </a:spcBef>
              <a:buSzPct val="100000"/>
              <a:buChar char="•"/>
              <a:defRPr sz="3000" b="0">
                <a:solidFill>
                  <a:srgbClr val="FFFFFF"/>
                </a:solidFill>
              </a:defRPr>
            </a:pPr>
            <a:r>
              <a:t>Work phone voice alerts</a:t>
            </a:r>
          </a:p>
          <a:p>
            <a:pPr marL="901700" lvl="1" indent="-457200" algn="l">
              <a:lnSpc>
                <a:spcPct val="90000"/>
              </a:lnSpc>
              <a:spcBef>
                <a:spcPts val="1800"/>
              </a:spcBef>
              <a:buSzPct val="100000"/>
              <a:buChar char="•"/>
              <a:defRPr sz="3000" b="0">
                <a:solidFill>
                  <a:srgbClr val="FFFFFF"/>
                </a:solidFill>
              </a:defRPr>
            </a:pPr>
            <a:r>
              <a:t>SMS alert sounds</a:t>
            </a:r>
          </a:p>
          <a:p>
            <a:pPr marL="901700" lvl="1" indent="-457200" algn="l">
              <a:lnSpc>
                <a:spcPct val="90000"/>
              </a:lnSpc>
              <a:spcBef>
                <a:spcPts val="1800"/>
              </a:spcBef>
              <a:buSzPct val="100000"/>
              <a:buChar char="•"/>
              <a:defRPr sz="3000" b="0">
                <a:solidFill>
                  <a:srgbClr val="FFFFFF"/>
                </a:solidFill>
              </a:defRPr>
            </a:pPr>
            <a:r>
              <a:t>Custom sounds &amp; push notification alerts via the app</a:t>
            </a:r>
          </a:p>
          <a:p>
            <a:pPr marL="457200" indent="-457200" algn="l">
              <a:lnSpc>
                <a:spcPct val="90000"/>
              </a:lnSpc>
              <a:spcBef>
                <a:spcPts val="1800"/>
              </a:spcBef>
              <a:buSzPct val="100000"/>
              <a:buChar char="•"/>
              <a:defRPr sz="3000" b="0">
                <a:solidFill>
                  <a:srgbClr val="FFFFFF"/>
                </a:solidFill>
              </a:defRPr>
            </a:pPr>
            <a:r>
              <a:t>Challenge 3 - Group conversations</a:t>
            </a:r>
          </a:p>
          <a:p>
            <a:pPr marL="901700" lvl="1" indent="-457200" algn="l">
              <a:lnSpc>
                <a:spcPct val="90000"/>
              </a:lnSpc>
              <a:spcBef>
                <a:spcPts val="1800"/>
              </a:spcBef>
              <a:buSzPct val="100000"/>
              <a:buChar char="•"/>
              <a:defRPr sz="3000" b="0">
                <a:solidFill>
                  <a:srgbClr val="FFFFFF"/>
                </a:solidFill>
              </a:defRPr>
            </a:pPr>
            <a:r>
              <a:t>Dial in pins, call numbers, invitations.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ll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" grpId="1" build="p" bldLvl="5" animBg="1" advAuto="0"/>
    </p:bld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</TotalTime>
  <Words>901</Words>
  <Application>Microsoft Macintosh PowerPoint</Application>
  <PresentationFormat>Custom</PresentationFormat>
  <Paragraphs>155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Calibri</vt:lpstr>
      <vt:lpstr>Helvetica</vt:lpstr>
      <vt:lpstr>Helvetica Light</vt:lpstr>
      <vt:lpstr>Helvetica Neue</vt:lpstr>
      <vt:lpstr>Helvetica Neue Light</vt:lpstr>
      <vt:lpstr>Helvetica Neue Medium</vt:lpstr>
      <vt:lpstr>Helvetica Neue Thin</vt:lpstr>
      <vt:lpstr>Times</vt:lpstr>
      <vt:lpstr>White</vt:lpstr>
      <vt:lpstr>PowerPoint Presentation</vt:lpstr>
      <vt:lpstr>PowerPoint Presentation</vt:lpstr>
      <vt:lpstr>ISO 22330 - The people Aspects of BC </vt:lpstr>
      <vt:lpstr>Duty of Care in an incident </vt:lpstr>
      <vt:lpstr>What do we do today?   </vt:lpstr>
      <vt:lpstr>What we SHOULD and CAN do today?   </vt:lpstr>
      <vt:lpstr>PowerPoint Presentation</vt:lpstr>
      <vt:lpstr>What are the Technology Challenges?  </vt:lpstr>
      <vt:lpstr>Communications: The need for multiple channels   </vt:lpstr>
      <vt:lpstr>Documentation: The need for immediate access   </vt:lpstr>
      <vt:lpstr>PowerPoint Presentation</vt:lpstr>
      <vt:lpstr>Ebbinghaus Forgetting Curve</vt:lpstr>
      <vt:lpstr>PowerPoint Presentation</vt:lpstr>
      <vt:lpstr>Immediacy &amp; Independence</vt:lpstr>
      <vt:lpstr>Sentinel Summary</vt:lpstr>
      <vt:lpstr>Sentinel 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Andrew Lawton</cp:lastModifiedBy>
  <cp:revision>15</cp:revision>
  <cp:lastPrinted>2018-10-30T06:53:42Z</cp:lastPrinted>
  <dcterms:modified xsi:type="dcterms:W3CDTF">2018-10-30T07:10:20Z</dcterms:modified>
</cp:coreProperties>
</file>